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85" r:id="rId2"/>
  </p:sldMasterIdLst>
  <p:notesMasterIdLst>
    <p:notesMasterId r:id="rId41"/>
  </p:notesMasterIdLst>
  <p:sldIdLst>
    <p:sldId id="256" r:id="rId3"/>
    <p:sldId id="294" r:id="rId4"/>
    <p:sldId id="258" r:id="rId5"/>
    <p:sldId id="259" r:id="rId6"/>
    <p:sldId id="260" r:id="rId7"/>
    <p:sldId id="261" r:id="rId8"/>
    <p:sldId id="262" r:id="rId9"/>
    <p:sldId id="263" r:id="rId10"/>
    <p:sldId id="264" r:id="rId11"/>
    <p:sldId id="267" r:id="rId12"/>
    <p:sldId id="265" r:id="rId13"/>
    <p:sldId id="268" r:id="rId14"/>
    <p:sldId id="266" r:id="rId15"/>
    <p:sldId id="269" r:id="rId16"/>
    <p:sldId id="270"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71" r:id="rId38"/>
    <p:sldId id="272" r:id="rId39"/>
    <p:sldId id="273" r:id="rId40"/>
  </p:sldIdLst>
  <p:sldSz cx="12192000" cy="6858000"/>
  <p:notesSz cx="6858000" cy="9144000"/>
  <p:defaultTextStyle>
    <a:defPPr>
      <a:defRPr lang="zh-CN"/>
    </a:defPPr>
    <a:lvl1pPr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1pPr>
    <a:lvl2pPr marL="4572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2pPr>
    <a:lvl3pPr marL="9144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3pPr>
    <a:lvl4pPr marL="13716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4pPr>
    <a:lvl5pPr marL="1828800" algn="l" rtl="0" eaLnBrk="0" fontAlgn="base" hangingPunct="0">
      <a:spcBef>
        <a:spcPct val="0"/>
      </a:spcBef>
      <a:spcAft>
        <a:spcPct val="0"/>
      </a:spcAft>
      <a:buFont typeface="Arial" charset="0"/>
      <a:defRPr kern="1200">
        <a:solidFill>
          <a:schemeClr val="tx1"/>
        </a:solidFill>
        <a:latin typeface="Arial" charset="0"/>
        <a:ea typeface="SimSun" charset="-122"/>
        <a:cs typeface="+mn-cs"/>
      </a:defRPr>
    </a:lvl5pPr>
    <a:lvl6pPr marL="2286000" algn="l" defTabSz="914400" rtl="0" eaLnBrk="1" latinLnBrk="0" hangingPunct="1">
      <a:defRPr kern="1200">
        <a:solidFill>
          <a:schemeClr val="tx1"/>
        </a:solidFill>
        <a:latin typeface="Arial" charset="0"/>
        <a:ea typeface="SimSun" charset="-122"/>
        <a:cs typeface="+mn-cs"/>
      </a:defRPr>
    </a:lvl6pPr>
    <a:lvl7pPr marL="2743200" algn="l" defTabSz="914400" rtl="0" eaLnBrk="1" latinLnBrk="0" hangingPunct="1">
      <a:defRPr kern="1200">
        <a:solidFill>
          <a:schemeClr val="tx1"/>
        </a:solidFill>
        <a:latin typeface="Arial" charset="0"/>
        <a:ea typeface="SimSun" charset="-122"/>
        <a:cs typeface="+mn-cs"/>
      </a:defRPr>
    </a:lvl7pPr>
    <a:lvl8pPr marL="3200400" algn="l" defTabSz="914400" rtl="0" eaLnBrk="1" latinLnBrk="0" hangingPunct="1">
      <a:defRPr kern="1200">
        <a:solidFill>
          <a:schemeClr val="tx1"/>
        </a:solidFill>
        <a:latin typeface="Arial" charset="0"/>
        <a:ea typeface="SimSun" charset="-122"/>
        <a:cs typeface="+mn-cs"/>
      </a:defRPr>
    </a:lvl8pPr>
    <a:lvl9pPr marL="3657600" algn="l" defTabSz="914400" rtl="0" eaLnBrk="1" latinLnBrk="0" hangingPunct="1">
      <a:defRPr kern="1200">
        <a:solidFill>
          <a:schemeClr val="tx1"/>
        </a:solidFill>
        <a:latin typeface="Arial" charset="0"/>
        <a:ea typeface="SimSun"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86"/>
    <p:restoredTop sz="68976"/>
  </p:normalViewPr>
  <p:slideViewPr>
    <p:cSldViewPr snapToGrid="0" snapToObjects="1" showGuides="1">
      <p:cViewPr varScale="1">
        <p:scale>
          <a:sx n="72" d="100"/>
          <a:sy n="72" d="100"/>
        </p:scale>
        <p:origin x="2328" y="2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081A15-91C4-D445-9306-3A2268245B16}" type="datetimeFigureOut">
              <a:rPr lang="en-US" smtClean="0"/>
              <a:t>6/4/19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9B44D7-2F4A-5746-BE1C-52353B337CB2}" type="slidenum">
              <a:rPr lang="en-US" smtClean="0"/>
              <a:t>‹#›</a:t>
            </a:fld>
            <a:endParaRPr lang="en-US"/>
          </a:p>
        </p:txBody>
      </p:sp>
    </p:spTree>
    <p:extLst>
      <p:ext uri="{BB962C8B-B14F-4D97-AF65-F5344CB8AC3E}">
        <p14:creationId xmlns:p14="http://schemas.microsoft.com/office/powerpoint/2010/main" val="1377190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类别型属性是用于区分不同的数据对象的符号或名称，比如说国籍信息。这些符号或名称没有顺序关系，但我们可以利用其附加属性进行排序操作，如单词顺序、姓氏笔划。类别型属性之间的比较关系只有“相同”和“相异”。</a:t>
            </a:r>
            <a:endParaRPr lang="en-US" altLang="zh-CN" dirty="0"/>
          </a:p>
          <a:p>
            <a:r>
              <a:rPr lang="zh-CN" altLang="en-US" dirty="0"/>
              <a:t>二元属性是类别型数据的一种特例，它的属性值集合只有两个元素。</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5</a:t>
            </a:fld>
            <a:endParaRPr lang="en-US"/>
          </a:p>
        </p:txBody>
      </p:sp>
    </p:spTree>
    <p:extLst>
      <p:ext uri="{BB962C8B-B14F-4D97-AF65-F5344CB8AC3E}">
        <p14:creationId xmlns:p14="http://schemas.microsoft.com/office/powerpoint/2010/main" val="26982712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15</a:t>
            </a:fld>
            <a:endParaRPr lang="en-US"/>
          </a:p>
        </p:txBody>
      </p:sp>
    </p:spTree>
    <p:extLst>
      <p:ext uri="{BB962C8B-B14F-4D97-AF65-F5344CB8AC3E}">
        <p14:creationId xmlns:p14="http://schemas.microsoft.com/office/powerpoint/2010/main" val="1671006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在数据存储、处理、计算等过程中通常假设所有数据是真实和准确无误的。但在现实环境中，由于测量误差、采样误差、模型误差、网络传输延迟等原因，获得的数据往往具有某些不确定性。</a:t>
            </a:r>
            <a:endParaRPr lang="en-US" altLang="zh-CN" dirty="0"/>
          </a:p>
          <a:p>
            <a:r>
              <a:rPr lang="zh-CN" altLang="en-US" dirty="0"/>
              <a:t>不确定性数据可分为存在不确定性和属性不确定性。</a:t>
            </a:r>
            <a:endParaRPr lang="en-US" altLang="zh-CN" dirty="0"/>
          </a:p>
          <a:p>
            <a:r>
              <a:rPr lang="zh-CN" altLang="en-US" dirty="0"/>
              <a:t>存在不确定性指数据是否存在具有一定的概率。</a:t>
            </a:r>
            <a:endParaRPr lang="en-US" altLang="zh-CN" dirty="0"/>
          </a:p>
          <a:p>
            <a:r>
              <a:rPr lang="zh-CN" altLang="en-US" dirty="0"/>
              <a:t>属性不确定性指属性的值不是一个单一值，而是按一定的概率取多种值，这些误差信息通常用一个概率密度函数或其他统计量（如均值、方差和协方差等）表示。</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16</a:t>
            </a:fld>
            <a:endParaRPr lang="en-US"/>
          </a:p>
        </p:txBody>
      </p:sp>
    </p:spTree>
    <p:extLst>
      <p:ext uri="{BB962C8B-B14F-4D97-AF65-F5344CB8AC3E}">
        <p14:creationId xmlns:p14="http://schemas.microsoft.com/office/powerpoint/2010/main" val="2452620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目的：提高数据质量，使得可视化效果和质量得以提高；使得后续的可视化工作简便易行</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17</a:t>
            </a:fld>
            <a:endParaRPr lang="en-US"/>
          </a:p>
        </p:txBody>
      </p:sp>
    </p:spTree>
    <p:extLst>
      <p:ext uri="{BB962C8B-B14F-4D97-AF65-F5344CB8AC3E}">
        <p14:creationId xmlns:p14="http://schemas.microsoft.com/office/powerpoint/2010/main" val="3383275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18</a:t>
            </a:fld>
            <a:endParaRPr lang="en-US"/>
          </a:p>
        </p:txBody>
      </p:sp>
    </p:spTree>
    <p:extLst>
      <p:ext uri="{BB962C8B-B14F-4D97-AF65-F5344CB8AC3E}">
        <p14:creationId xmlns:p14="http://schemas.microsoft.com/office/powerpoint/2010/main" val="3182468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数据清理值检测和清除数据中的错误和不一致，以提高数据质量</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19</a:t>
            </a:fld>
            <a:endParaRPr lang="en-US"/>
          </a:p>
        </p:txBody>
      </p:sp>
    </p:spTree>
    <p:extLst>
      <p:ext uri="{BB962C8B-B14F-4D97-AF65-F5344CB8AC3E}">
        <p14:creationId xmlns:p14="http://schemas.microsoft.com/office/powerpoint/2010/main" val="3706945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也叫数据整合</a:t>
            </a:r>
            <a:endParaRPr lang="en-US" altLang="zh-CN" dirty="0"/>
          </a:p>
          <a:p>
            <a:r>
              <a:rPr lang="zh-CN" altLang="en-US" dirty="0"/>
              <a:t>属性匹配</a:t>
            </a:r>
            <a:r>
              <a:rPr lang="en-US" altLang="zh-CN" dirty="0"/>
              <a:t>——</a:t>
            </a:r>
            <a:r>
              <a:rPr lang="zh-CN" altLang="en-US" dirty="0"/>
              <a:t>对来自不同数据源的记录，需要判定记录中是否存在重复记录，而首先需要做的是确定不同数据源中数据属性间的对应关系。（如同样是描述学生的学号，学籍系统中用的是</a:t>
            </a:r>
            <a:r>
              <a:rPr lang="en-US" altLang="zh-CN" dirty="0" err="1"/>
              <a:t>xj_sno</a:t>
            </a:r>
            <a:r>
              <a:rPr lang="zh-CN" altLang="en-US" dirty="0"/>
              <a:t>，培养中用的是</a:t>
            </a:r>
            <a:r>
              <a:rPr lang="en-US" altLang="zh-CN" dirty="0" err="1"/>
              <a:t>py_sno</a:t>
            </a:r>
            <a:r>
              <a:rPr lang="zh-CN" altLang="en-US" dirty="0"/>
              <a:t>）</a:t>
            </a:r>
            <a:endParaRPr lang="en-US" altLang="zh-CN" dirty="0"/>
          </a:p>
          <a:p>
            <a:r>
              <a:rPr lang="zh-CN" altLang="en-US" dirty="0"/>
              <a:t>冗余去除</a:t>
            </a:r>
            <a:r>
              <a:rPr lang="en-US" altLang="zh-CN" dirty="0"/>
              <a:t>——</a:t>
            </a:r>
            <a:r>
              <a:rPr lang="zh-CN" altLang="en-US" dirty="0"/>
              <a:t>去除重复的属性（如知道了全国男性人数和女性人数之后，不需要额外多一个属性值来标注总人数等等）</a:t>
            </a:r>
            <a:endParaRPr lang="en-US" altLang="zh-CN" dirty="0"/>
          </a:p>
          <a:p>
            <a:r>
              <a:rPr lang="zh-CN" altLang="en-US" dirty="0"/>
              <a:t>数据冲突检测与处理</a:t>
            </a:r>
            <a:r>
              <a:rPr lang="en-US" altLang="zh-CN" dirty="0"/>
              <a:t>——</a:t>
            </a:r>
            <a:r>
              <a:rPr lang="zh-CN" altLang="en-US" dirty="0"/>
              <a:t>来自不同数据源的数据记录在集成时因某种属性或约束上的冲突，导致集成过程无法进行。（如不同温度检测中，存在华氏温度和摄氏温度两种可能，国家财政统计的时候各种外汇的货币不同）</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21</a:t>
            </a:fld>
            <a:endParaRPr lang="en-US"/>
          </a:p>
        </p:txBody>
      </p:sp>
    </p:spTree>
    <p:extLst>
      <p:ext uri="{BB962C8B-B14F-4D97-AF65-F5344CB8AC3E}">
        <p14:creationId xmlns:p14="http://schemas.microsoft.com/office/powerpoint/2010/main" val="669933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a:r>
            <a:r>
              <a:rPr lang="en-US" altLang="zh-CN" dirty="0"/>
              <a:t>a</a:t>
            </a:r>
            <a:r>
              <a:rPr lang="en-US" dirty="0"/>
              <a:t>)</a:t>
            </a:r>
            <a:r>
              <a:rPr lang="zh-CN" altLang="en-US" dirty="0"/>
              <a:t>是图的节点</a:t>
            </a:r>
            <a:r>
              <a:rPr lang="en-US" altLang="zh-CN" dirty="0"/>
              <a:t>-</a:t>
            </a:r>
            <a:r>
              <a:rPr lang="zh-CN" altLang="en-US" dirty="0"/>
              <a:t>链接布局，</a:t>
            </a:r>
            <a:r>
              <a:rPr lang="en-US" altLang="zh-CN" dirty="0"/>
              <a:t>(b)</a:t>
            </a:r>
            <a:r>
              <a:rPr lang="zh-CN" altLang="en-US" dirty="0"/>
              <a:t>是矩阵布局，</a:t>
            </a:r>
            <a:r>
              <a:rPr lang="en-US" altLang="zh-CN" dirty="0"/>
              <a:t>(c)</a:t>
            </a:r>
            <a:r>
              <a:rPr lang="zh-CN" altLang="en-US" dirty="0"/>
              <a:t>是将矩阵布局进行行列重排序后的矩阵表示。可以发现</a:t>
            </a:r>
            <a:r>
              <a:rPr lang="en-US" altLang="zh-CN" dirty="0"/>
              <a:t>c</a:t>
            </a:r>
            <a:r>
              <a:rPr lang="zh-CN" altLang="en-US" dirty="0"/>
              <a:t>图中右下部分有规则的白色区域，这可能是由于整体数据存在缺失造成的</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22</a:t>
            </a:fld>
            <a:endParaRPr lang="en-US"/>
          </a:p>
        </p:txBody>
      </p:sp>
    </p:spTree>
    <p:extLst>
      <p:ext uri="{BB962C8B-B14F-4D97-AF65-F5344CB8AC3E}">
        <p14:creationId xmlns:p14="http://schemas.microsoft.com/office/powerpoint/2010/main" val="7346584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数据存储主要包括两种：文件存储、数据库存储</a:t>
            </a:r>
            <a:endParaRPr lang="en-US" altLang="zh-CN" dirty="0"/>
          </a:p>
          <a:p>
            <a:r>
              <a:rPr lang="zh-CN" altLang="en-US" dirty="0"/>
              <a:t>电子表单中比较通用的是</a:t>
            </a:r>
            <a:r>
              <a:rPr lang="en-US" altLang="zh-CN" dirty="0"/>
              <a:t>csv</a:t>
            </a:r>
          </a:p>
          <a:p>
            <a:r>
              <a:rPr lang="zh-CN" altLang="en-US" dirty="0"/>
              <a:t>结构化文件格式比如</a:t>
            </a:r>
            <a:r>
              <a:rPr lang="en-US" altLang="zh-CN" dirty="0"/>
              <a:t>xml</a:t>
            </a:r>
            <a:r>
              <a:rPr lang="zh-CN" altLang="en-US" dirty="0"/>
              <a:t>，</a:t>
            </a:r>
            <a:r>
              <a:rPr lang="en-US" altLang="zh-CN" dirty="0"/>
              <a:t>xml</a:t>
            </a:r>
            <a:r>
              <a:rPr lang="zh-CN" altLang="en-US" dirty="0"/>
              <a:t>的扩展</a:t>
            </a:r>
            <a:r>
              <a:rPr lang="en-US" altLang="zh-CN" dirty="0" err="1"/>
              <a:t>kml</a:t>
            </a:r>
            <a:r>
              <a:rPr lang="zh-CN" altLang="en-US" dirty="0"/>
              <a:t>，</a:t>
            </a:r>
            <a:r>
              <a:rPr lang="en-US" altLang="zh-CN" dirty="0"/>
              <a:t>IVOA</a:t>
            </a:r>
            <a:r>
              <a:rPr lang="zh-CN" altLang="en-US" dirty="0"/>
              <a:t> </a:t>
            </a:r>
            <a:r>
              <a:rPr lang="en-US" altLang="zh-CN" dirty="0" err="1"/>
              <a:t>VOTable</a:t>
            </a:r>
            <a:r>
              <a:rPr lang="zh-CN" altLang="en-US" dirty="0"/>
              <a:t>等</a:t>
            </a:r>
            <a:endParaRPr lang="en-US" altLang="zh-CN" dirty="0"/>
          </a:p>
          <a:p>
            <a:r>
              <a:rPr lang="zh-CN" altLang="en-US" dirty="0"/>
              <a:t>关系型数据库比如说</a:t>
            </a:r>
            <a:r>
              <a:rPr lang="en-US" altLang="zh-CN" dirty="0" err="1"/>
              <a:t>mysql</a:t>
            </a:r>
            <a:r>
              <a:rPr lang="zh-CN" altLang="en-US" dirty="0"/>
              <a:t>、</a:t>
            </a:r>
            <a:r>
              <a:rPr lang="en-US" altLang="zh-CN" dirty="0"/>
              <a:t>oracle</a:t>
            </a:r>
            <a:r>
              <a:rPr lang="zh-CN" altLang="en-US" dirty="0"/>
              <a:t>等等</a:t>
            </a:r>
            <a:endParaRPr lang="en-US" altLang="zh-CN" dirty="0"/>
          </a:p>
          <a:p>
            <a:r>
              <a:rPr lang="zh-CN" altLang="en-US" dirty="0"/>
              <a:t>非关系型数据库比如说</a:t>
            </a:r>
            <a:r>
              <a:rPr lang="en-US" altLang="zh-CN" dirty="0" err="1"/>
              <a:t>mangoDB</a:t>
            </a:r>
            <a:r>
              <a:rPr lang="zh-CN" altLang="en-US" dirty="0"/>
              <a:t>、</a:t>
            </a:r>
            <a:r>
              <a:rPr lang="en-US" altLang="zh-CN" dirty="0" err="1"/>
              <a:t>redis</a:t>
            </a:r>
            <a:r>
              <a:rPr lang="zh-CN" altLang="en-US" dirty="0"/>
              <a:t>等等</a:t>
            </a:r>
            <a:endParaRPr lang="en-US" altLang="zh-CN" dirty="0"/>
          </a:p>
          <a:p>
            <a:r>
              <a:rPr lang="zh-CN" altLang="en-US" dirty="0"/>
              <a:t>数据仓库是一种特殊的数据库，用于存储海量数据，并直接支持后续的分析和决策操作</a:t>
            </a:r>
            <a:endParaRPr lang="en-US" altLang="zh-CN" dirty="0"/>
          </a:p>
          <a:p>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23</a:t>
            </a:fld>
            <a:endParaRPr lang="en-US"/>
          </a:p>
        </p:txBody>
      </p:sp>
    </p:spTree>
    <p:extLst>
      <p:ext uri="{BB962C8B-B14F-4D97-AF65-F5344CB8AC3E}">
        <p14:creationId xmlns:p14="http://schemas.microsoft.com/office/powerpoint/2010/main" val="37267601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Larry</a:t>
            </a:r>
            <a:r>
              <a:rPr lang="zh-CN" altLang="en-US" dirty="0"/>
              <a:t> </a:t>
            </a:r>
            <a:r>
              <a:rPr lang="en-US" altLang="zh-CN" dirty="0"/>
              <a:t>Ellison</a:t>
            </a:r>
            <a:r>
              <a:rPr lang="zh-CN" altLang="en-US" dirty="0"/>
              <a:t>是甲骨文创始人</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25</a:t>
            </a:fld>
            <a:endParaRPr lang="en-US"/>
          </a:p>
        </p:txBody>
      </p:sp>
    </p:spTree>
    <p:extLst>
      <p:ext uri="{BB962C8B-B14F-4D97-AF65-F5344CB8AC3E}">
        <p14:creationId xmlns:p14="http://schemas.microsoft.com/office/powerpoint/2010/main" val="21387406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数据分析的目的是萃取和提炼隐藏在一大批数据中的信息，以找出所研究对象的内在规律，从而帮助人们理解、判断、决策和行动。</a:t>
            </a:r>
            <a:endParaRPr lang="en-US" altLang="zh-CN" dirty="0"/>
          </a:p>
          <a:p>
            <a:r>
              <a:rPr lang="zh-CN" altLang="en-US" dirty="0"/>
              <a:t>广义的数据分析可以分为三个类别（数据的数量级从小到大）：统计分析、在线分析、数据挖掘</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26</a:t>
            </a:fld>
            <a:endParaRPr lang="en-US"/>
          </a:p>
        </p:txBody>
      </p:sp>
    </p:spTree>
    <p:extLst>
      <p:ext uri="{BB962C8B-B14F-4D97-AF65-F5344CB8AC3E}">
        <p14:creationId xmlns:p14="http://schemas.microsoft.com/office/powerpoint/2010/main" val="1003268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序数型属性的属性值之间具有顺序关系，或者存在衡量属性值间顺序关系的法则。</a:t>
            </a:r>
            <a:endParaRPr lang="en-US" altLang="zh-CN" dirty="0"/>
          </a:p>
          <a:p>
            <a:r>
              <a:rPr lang="zh-CN" altLang="en-US" dirty="0"/>
              <a:t>数据对象间的顺序关系是相对存在的，他们除了可进行“相同”或者“相异”运算外，还可以参与比较大小或先后的运算，但他们之间的差运算无意义。</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6</a:t>
            </a:fld>
            <a:endParaRPr lang="en-US"/>
          </a:p>
        </p:txBody>
      </p:sp>
    </p:spTree>
    <p:extLst>
      <p:ext uri="{BB962C8B-B14F-4D97-AF65-F5344CB8AC3E}">
        <p14:creationId xmlns:p14="http://schemas.microsoft.com/office/powerpoint/2010/main" val="7249667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统计分析指对数据进行整理归类并进行解释的过程。</a:t>
            </a:r>
            <a:endParaRPr lang="en-US" altLang="zh-CN" dirty="0"/>
          </a:p>
          <a:p>
            <a:r>
              <a:rPr lang="zh-CN" altLang="en-US" dirty="0"/>
              <a:t>按功能标准分类可分为统计描述和统计推断。</a:t>
            </a:r>
            <a:endParaRPr lang="en-US" altLang="zh-CN" dirty="0"/>
          </a:p>
          <a:p>
            <a:r>
              <a:rPr lang="zh-CN" altLang="en-US" dirty="0"/>
              <a:t>统计描述涉及的统计特征主要有均值、标准差等等</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27</a:t>
            </a:fld>
            <a:endParaRPr lang="en-US"/>
          </a:p>
        </p:txBody>
      </p:sp>
    </p:spTree>
    <p:extLst>
      <p:ext uri="{BB962C8B-B14F-4D97-AF65-F5344CB8AC3E}">
        <p14:creationId xmlns:p14="http://schemas.microsoft.com/office/powerpoint/2010/main" val="3056857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探索性数据分析（</a:t>
            </a:r>
            <a:r>
              <a:rPr lang="en-US" altLang="zh-CN" dirty="0"/>
              <a:t>EDA</a:t>
            </a:r>
            <a:r>
              <a:rPr lang="zh-CN" altLang="en-US" dirty="0"/>
              <a:t>）是在线分析的一种，主要用于数据的初步分析，帮助用户辨析数据的模式和特点</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28</a:t>
            </a:fld>
            <a:endParaRPr lang="en-US"/>
          </a:p>
        </p:txBody>
      </p:sp>
    </p:spTree>
    <p:extLst>
      <p:ext uri="{BB962C8B-B14F-4D97-AF65-F5344CB8AC3E}">
        <p14:creationId xmlns:p14="http://schemas.microsoft.com/office/powerpoint/2010/main" val="33710879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这些是原始数据绘图。</a:t>
            </a:r>
            <a:endParaRPr lang="en-US" altLang="zh-CN" dirty="0"/>
          </a:p>
          <a:p>
            <a:r>
              <a:rPr lang="zh-CN" altLang="en-US" dirty="0"/>
              <a:t>数据轨迹图</a:t>
            </a:r>
            <a:endParaRPr lang="en-US" altLang="zh-CN" dirty="0"/>
          </a:p>
          <a:p>
            <a:r>
              <a:rPr lang="zh-CN" altLang="en-US" dirty="0"/>
              <a:t>韦恩图</a:t>
            </a:r>
            <a:endParaRPr lang="en-US" altLang="zh-CN" dirty="0"/>
          </a:p>
          <a:p>
            <a:r>
              <a:rPr lang="zh-CN" altLang="en-US" dirty="0"/>
              <a:t>柱状图</a:t>
            </a:r>
            <a:endParaRPr lang="en-US" altLang="zh-CN" dirty="0"/>
          </a:p>
          <a:p>
            <a:r>
              <a:rPr lang="zh-CN" altLang="en-US" dirty="0"/>
              <a:t>直方图</a:t>
            </a:r>
            <a:endParaRPr lang="en-US" altLang="zh-CN" dirty="0"/>
          </a:p>
          <a:p>
            <a:r>
              <a:rPr lang="zh-CN" altLang="en-US" dirty="0"/>
              <a:t>饼图</a:t>
            </a:r>
            <a:endParaRPr lang="en-US" altLang="zh-CN" dirty="0"/>
          </a:p>
          <a:p>
            <a:r>
              <a:rPr lang="zh-CN" altLang="en-US" dirty="0"/>
              <a:t>等值线图</a:t>
            </a:r>
            <a:endParaRPr lang="en-US" altLang="zh-CN" dirty="0"/>
          </a:p>
          <a:p>
            <a:r>
              <a:rPr lang="zh-CN" altLang="en-US" dirty="0"/>
              <a:t>走势图</a:t>
            </a:r>
            <a:endParaRPr lang="en-US" altLang="zh-CN" dirty="0"/>
          </a:p>
          <a:p>
            <a:r>
              <a:rPr lang="zh-CN" altLang="en-US" dirty="0"/>
              <a:t>散点图</a:t>
            </a:r>
            <a:endParaRPr lang="en-US" altLang="zh-CN" dirty="0"/>
          </a:p>
          <a:p>
            <a:r>
              <a:rPr lang="zh-CN" altLang="en-US" dirty="0"/>
              <a:t>热力图</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29</a:t>
            </a:fld>
            <a:endParaRPr lang="en-US"/>
          </a:p>
        </p:txBody>
      </p:sp>
    </p:spTree>
    <p:extLst>
      <p:ext uri="{BB962C8B-B14F-4D97-AF65-F5344CB8AC3E}">
        <p14:creationId xmlns:p14="http://schemas.microsoft.com/office/powerpoint/2010/main" val="4073365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30</a:t>
            </a:fld>
            <a:endParaRPr lang="en-US"/>
          </a:p>
        </p:txBody>
      </p:sp>
    </p:spTree>
    <p:extLst>
      <p:ext uri="{BB962C8B-B14F-4D97-AF65-F5344CB8AC3E}">
        <p14:creationId xmlns:p14="http://schemas.microsoft.com/office/powerpoint/2010/main" val="2811443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31</a:t>
            </a:fld>
            <a:endParaRPr lang="en-US"/>
          </a:p>
        </p:txBody>
      </p:sp>
    </p:spTree>
    <p:extLst>
      <p:ext uri="{BB962C8B-B14F-4D97-AF65-F5344CB8AC3E}">
        <p14:creationId xmlns:p14="http://schemas.microsoft.com/office/powerpoint/2010/main" val="2207581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和传统的数据分析的本质区别在于数据挖掘是在没有明确假设的前提下取挖掘信息和发现知识</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32</a:t>
            </a:fld>
            <a:endParaRPr lang="en-US"/>
          </a:p>
        </p:txBody>
      </p:sp>
    </p:spTree>
    <p:extLst>
      <p:ext uri="{BB962C8B-B14F-4D97-AF65-F5344CB8AC3E}">
        <p14:creationId xmlns:p14="http://schemas.microsoft.com/office/powerpoint/2010/main" val="36178936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33</a:t>
            </a:fld>
            <a:endParaRPr lang="en-US"/>
          </a:p>
        </p:txBody>
      </p:sp>
    </p:spTree>
    <p:extLst>
      <p:ext uri="{BB962C8B-B14F-4D97-AF65-F5344CB8AC3E}">
        <p14:creationId xmlns:p14="http://schemas.microsoft.com/office/powerpoint/2010/main" val="32531147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dirty="0"/>
              <a:t>贝叶斯</a:t>
            </a:r>
            <a:endParaRPr lang="en-US" altLang="zh-CN" dirty="0"/>
          </a:p>
          <a:p>
            <a:r>
              <a:rPr lang="zh-CN" dirty="0"/>
              <a:t>约翰</a:t>
            </a:r>
            <a:r>
              <a:rPr lang="zh-CN" altLang="zh-CN" dirty="0"/>
              <a:t>-</a:t>
            </a:r>
            <a:r>
              <a:rPr lang="zh-CN" dirty="0"/>
              <a:t>麦卡锡（人工智能之父）</a:t>
            </a:r>
            <a:endParaRPr lang="en-US" altLang="zh-CN" dirty="0"/>
          </a:p>
          <a:p>
            <a:r>
              <a:rPr lang="zh-CN" altLang="zh-CN" dirty="0"/>
              <a:t>Donald Knuth</a:t>
            </a:r>
            <a:r>
              <a:rPr lang="zh-CN" dirty="0"/>
              <a:t>（计算机算法奠基人之一）</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35</a:t>
            </a:fld>
            <a:endParaRPr lang="en-US"/>
          </a:p>
        </p:txBody>
      </p:sp>
    </p:spTree>
    <p:extLst>
      <p:ext uri="{BB962C8B-B14F-4D97-AF65-F5344CB8AC3E}">
        <p14:creationId xmlns:p14="http://schemas.microsoft.com/office/powerpoint/2010/main" val="121582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36</a:t>
            </a:fld>
            <a:endParaRPr lang="en-US"/>
          </a:p>
        </p:txBody>
      </p:sp>
    </p:spTree>
    <p:extLst>
      <p:ext uri="{BB962C8B-B14F-4D97-AF65-F5344CB8AC3E}">
        <p14:creationId xmlns:p14="http://schemas.microsoft.com/office/powerpoint/2010/main" val="42796399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37</a:t>
            </a:fld>
            <a:endParaRPr lang="en-US"/>
          </a:p>
        </p:txBody>
      </p:sp>
    </p:spTree>
    <p:extLst>
      <p:ext uri="{BB962C8B-B14F-4D97-AF65-F5344CB8AC3E}">
        <p14:creationId xmlns:p14="http://schemas.microsoft.com/office/powerpoint/2010/main" val="8256923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数值型属性使用定量方法表达属性值，通常使用整数或实数进行表征，例如长度、重量、体积、温度等常见物理属性。</a:t>
            </a:r>
            <a:endParaRPr lang="en-US" altLang="zh-CN" dirty="0"/>
          </a:p>
          <a:p>
            <a:r>
              <a:rPr lang="zh-CN" altLang="en-US" dirty="0"/>
              <a:t>数值型属性又可以分为区间型属性和比值型属性。</a:t>
            </a:r>
            <a:endParaRPr lang="en-US" altLang="zh-CN" dirty="0"/>
          </a:p>
          <a:p>
            <a:r>
              <a:rPr lang="zh-CN" altLang="en-US" dirty="0"/>
              <a:t>区间型数值属性的起始值可在整个实数区间上取值，其数值可以进行差异运算。</a:t>
            </a:r>
            <a:endParaRPr lang="en-US" altLang="zh-CN" dirty="0"/>
          </a:p>
          <a:p>
            <a:r>
              <a:rPr lang="zh-CN" altLang="en-US" dirty="0"/>
              <a:t>比值型数值属性拥有基准点（零点）</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7</a:t>
            </a:fld>
            <a:endParaRPr lang="en-US"/>
          </a:p>
        </p:txBody>
      </p:sp>
    </p:spTree>
    <p:extLst>
      <p:ext uri="{BB962C8B-B14F-4D97-AF65-F5344CB8AC3E}">
        <p14:creationId xmlns:p14="http://schemas.microsoft.com/office/powerpoint/2010/main" val="19054277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A9B44D7-2F4A-5746-BE1C-52353B337CB2}" type="slidenum">
              <a:rPr lang="en-US" smtClean="0"/>
              <a:t>38</a:t>
            </a:fld>
            <a:endParaRPr lang="en-US"/>
          </a:p>
        </p:txBody>
      </p:sp>
    </p:spTree>
    <p:extLst>
      <p:ext uri="{BB962C8B-B14F-4D97-AF65-F5344CB8AC3E}">
        <p14:creationId xmlns:p14="http://schemas.microsoft.com/office/powerpoint/2010/main" val="24059789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8</a:t>
            </a:fld>
            <a:endParaRPr lang="en-US"/>
          </a:p>
        </p:txBody>
      </p:sp>
    </p:spTree>
    <p:extLst>
      <p:ext uri="{BB962C8B-B14F-4D97-AF65-F5344CB8AC3E}">
        <p14:creationId xmlns:p14="http://schemas.microsoft.com/office/powerpoint/2010/main" val="35553211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在数据处理时常常需要比较各个对象之间的相似程度。</a:t>
            </a:r>
            <a:endParaRPr lang="en-US" altLang="zh-CN" dirty="0"/>
          </a:p>
          <a:p>
            <a:r>
              <a:rPr lang="zh-CN" altLang="en-US" dirty="0"/>
              <a:t>相似度的值一般取在</a:t>
            </a:r>
            <a:r>
              <a:rPr lang="en-US" altLang="zh-CN" dirty="0"/>
              <a:t>[0,1]</a:t>
            </a:r>
            <a:r>
              <a:rPr lang="zh-CN" altLang="en-US" dirty="0"/>
              <a:t>：如果两对象完全不相似，则其相似度为</a:t>
            </a:r>
            <a:r>
              <a:rPr lang="en-US" altLang="zh-CN" dirty="0"/>
              <a:t>0</a:t>
            </a:r>
            <a:r>
              <a:rPr lang="zh-CN" altLang="en-US" dirty="0"/>
              <a:t>；相似度越高，对象间的相似性越大。</a:t>
            </a:r>
            <a:endParaRPr lang="en-US" altLang="zh-CN" dirty="0"/>
          </a:p>
          <a:p>
            <a:r>
              <a:rPr lang="zh-CN" altLang="en-US" dirty="0"/>
              <a:t>相异度：</a:t>
            </a:r>
            <a:r>
              <a:rPr lang="en-US" altLang="zh-CN" dirty="0"/>
              <a:t>1-</a:t>
            </a:r>
            <a:r>
              <a:rPr lang="zh-CN" altLang="en-US" dirty="0"/>
              <a:t>相似度</a:t>
            </a:r>
            <a:endParaRPr lang="en-US" altLang="zh-CN" dirty="0"/>
          </a:p>
          <a:p>
            <a:r>
              <a:rPr lang="zh-CN" altLang="en-US" dirty="0"/>
              <a:t>后面讲的都是距离，即表现数据间的相异度</a:t>
            </a:r>
            <a:endParaRPr lang="en-US" altLang="zh-CN" dirty="0"/>
          </a:p>
        </p:txBody>
      </p:sp>
      <p:sp>
        <p:nvSpPr>
          <p:cNvPr id="4" name="Slide Number Placeholder 3"/>
          <p:cNvSpPr>
            <a:spLocks noGrp="1"/>
          </p:cNvSpPr>
          <p:nvPr>
            <p:ph type="sldNum" sz="quarter" idx="5"/>
          </p:nvPr>
        </p:nvSpPr>
        <p:spPr/>
        <p:txBody>
          <a:bodyPr/>
          <a:lstStyle/>
          <a:p>
            <a:fld id="{AA9B44D7-2F4A-5746-BE1C-52353B337CB2}" type="slidenum">
              <a:rPr lang="en-US" smtClean="0"/>
              <a:t>9</a:t>
            </a:fld>
            <a:endParaRPr lang="en-US"/>
          </a:p>
        </p:txBody>
      </p:sp>
    </p:spTree>
    <p:extLst>
      <p:ext uri="{BB962C8B-B14F-4D97-AF65-F5344CB8AC3E}">
        <p14:creationId xmlns:p14="http://schemas.microsoft.com/office/powerpoint/2010/main" val="636574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二元属性：属性的取值只有</a:t>
            </a:r>
            <a:r>
              <a:rPr lang="en-US" altLang="zh-CN" dirty="0"/>
              <a:t>0</a:t>
            </a:r>
            <a:r>
              <a:rPr lang="zh-CN" altLang="en-US" dirty="0"/>
              <a:t>或</a:t>
            </a:r>
            <a:r>
              <a:rPr lang="en-US" altLang="zh-CN" dirty="0"/>
              <a:t>1</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10</a:t>
            </a:fld>
            <a:endParaRPr lang="en-US"/>
          </a:p>
        </p:txBody>
      </p:sp>
    </p:spTree>
    <p:extLst>
      <p:ext uri="{BB962C8B-B14F-4D97-AF65-F5344CB8AC3E}">
        <p14:creationId xmlns:p14="http://schemas.microsoft.com/office/powerpoint/2010/main" val="19726569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如果属性</a:t>
            </a:r>
            <a:r>
              <a:rPr lang="en-US" altLang="zh-CN" dirty="0"/>
              <a:t>t</a:t>
            </a:r>
            <a:r>
              <a:rPr lang="zh-CN" altLang="en-US" dirty="0"/>
              <a:t>有</a:t>
            </a:r>
            <a:r>
              <a:rPr lang="en-US" altLang="zh-CN" dirty="0" err="1"/>
              <a:t>N</a:t>
            </a:r>
            <a:r>
              <a:rPr lang="en-US" altLang="zh-CN" baseline="-25000" dirty="0" err="1"/>
              <a:t>t</a:t>
            </a:r>
            <a:r>
              <a:rPr lang="zh-CN" altLang="en-US" baseline="0" dirty="0"/>
              <a:t>个可能取值，且</a:t>
            </a:r>
            <a:r>
              <a:rPr lang="zh-CN" altLang="en-US" dirty="0"/>
              <a:t>某个对象的序数属性的取值为</a:t>
            </a:r>
            <a:r>
              <a:rPr lang="en-US" altLang="zh-CN" dirty="0"/>
              <a:t>k</a:t>
            </a:r>
            <a:r>
              <a:rPr lang="zh-CN" altLang="en-US" dirty="0"/>
              <a:t>，则它归一化后的值为（</a:t>
            </a:r>
            <a:r>
              <a:rPr lang="en-US" altLang="zh-CN" dirty="0"/>
              <a:t>k-1</a:t>
            </a:r>
            <a:r>
              <a:rPr lang="zh-CN" altLang="en-US" dirty="0"/>
              <a:t>）</a:t>
            </a:r>
            <a:r>
              <a:rPr lang="en-US" altLang="zh-CN" dirty="0"/>
              <a:t>/</a:t>
            </a:r>
            <a:r>
              <a:rPr lang="zh-CN" altLang="en-US" dirty="0"/>
              <a:t>（</a:t>
            </a:r>
            <a:r>
              <a:rPr lang="en-US" altLang="zh-CN" dirty="0"/>
              <a:t>N</a:t>
            </a:r>
            <a:r>
              <a:rPr lang="en-US" altLang="zh-CN" baseline="-25000" dirty="0"/>
              <a:t>t</a:t>
            </a:r>
            <a:r>
              <a:rPr lang="en-US" altLang="zh-CN" baseline="0" dirty="0"/>
              <a:t>-1</a:t>
            </a:r>
            <a:r>
              <a:rPr lang="zh-CN" altLang="en-US" dirty="0"/>
              <a:t>）</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12</a:t>
            </a:fld>
            <a:endParaRPr lang="en-US"/>
          </a:p>
        </p:txBody>
      </p:sp>
    </p:spTree>
    <p:extLst>
      <p:ext uri="{BB962C8B-B14F-4D97-AF65-F5344CB8AC3E}">
        <p14:creationId xmlns:p14="http://schemas.microsoft.com/office/powerpoint/2010/main" val="38351381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这里</a:t>
            </a:r>
            <a:r>
              <a:rPr lang="en-US" altLang="zh-CN" dirty="0"/>
              <a:t>X</a:t>
            </a:r>
            <a:r>
              <a:rPr lang="zh-CN" altLang="en-US" dirty="0"/>
              <a:t>，</a:t>
            </a:r>
            <a:r>
              <a:rPr lang="en-US" altLang="zh-CN" dirty="0"/>
              <a:t>Y</a:t>
            </a:r>
            <a:r>
              <a:rPr lang="zh-CN" altLang="en-US" dirty="0"/>
              <a:t>都是</a:t>
            </a:r>
            <a:r>
              <a:rPr lang="en-US" altLang="zh-CN" dirty="0"/>
              <a:t>n</a:t>
            </a:r>
            <a:r>
              <a:rPr lang="zh-CN" altLang="en-US" dirty="0"/>
              <a:t>维的数据</a:t>
            </a:r>
            <a:endParaRPr lang="en-US" altLang="zh-CN" dirty="0"/>
          </a:p>
          <a:p>
            <a:r>
              <a:rPr lang="zh-CN" altLang="en-US" dirty="0"/>
              <a:t>可以发现，当闵可夫斯基距离中的</a:t>
            </a:r>
            <a:r>
              <a:rPr lang="en-US" altLang="zh-CN" dirty="0"/>
              <a:t>p=1</a:t>
            </a:r>
            <a:r>
              <a:rPr lang="zh-CN" altLang="en-US" dirty="0"/>
              <a:t>时，即为曼哈顿距离，</a:t>
            </a:r>
            <a:r>
              <a:rPr lang="en-US" altLang="zh-CN" dirty="0"/>
              <a:t>p=2</a:t>
            </a:r>
            <a:r>
              <a:rPr lang="zh-CN" altLang="en-US" dirty="0"/>
              <a:t>时，为欧式距离，</a:t>
            </a:r>
            <a:r>
              <a:rPr lang="en-US" altLang="zh-CN" dirty="0"/>
              <a:t>p-&gt;∞</a:t>
            </a:r>
            <a:r>
              <a:rPr lang="zh-CN" altLang="en-US" dirty="0"/>
              <a:t>时，则是切比雪夫距离</a:t>
            </a:r>
            <a:endParaRPr lang="en-US" altLang="zh-CN" dirty="0"/>
          </a:p>
          <a:p>
            <a:r>
              <a:rPr lang="zh-CN" altLang="en-US" dirty="0"/>
              <a:t>还有标准化欧式距离、马氏距离、兰氏距离等等，太多了就不一一列举了</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13</a:t>
            </a:fld>
            <a:endParaRPr lang="en-US"/>
          </a:p>
        </p:txBody>
      </p:sp>
    </p:spTree>
    <p:extLst>
      <p:ext uri="{BB962C8B-B14F-4D97-AF65-F5344CB8AC3E}">
        <p14:creationId xmlns:p14="http://schemas.microsoft.com/office/powerpoint/2010/main" val="28834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不同应用对相异度度量（距离）的要求也不一样，针对特定的应用或者新的数据类型，需要定义新的相似性度量函数</a:t>
            </a:r>
            <a:endParaRPr lang="en-US" dirty="0"/>
          </a:p>
        </p:txBody>
      </p:sp>
      <p:sp>
        <p:nvSpPr>
          <p:cNvPr id="4" name="Slide Number Placeholder 3"/>
          <p:cNvSpPr>
            <a:spLocks noGrp="1"/>
          </p:cNvSpPr>
          <p:nvPr>
            <p:ph type="sldNum" sz="quarter" idx="5"/>
          </p:nvPr>
        </p:nvSpPr>
        <p:spPr/>
        <p:txBody>
          <a:bodyPr/>
          <a:lstStyle/>
          <a:p>
            <a:fld id="{AA9B44D7-2F4A-5746-BE1C-52353B337CB2}" type="slidenum">
              <a:rPr lang="en-US" smtClean="0"/>
              <a:t>14</a:t>
            </a:fld>
            <a:endParaRPr lang="en-US"/>
          </a:p>
        </p:txBody>
      </p:sp>
    </p:spTree>
    <p:extLst>
      <p:ext uri="{BB962C8B-B14F-4D97-AF65-F5344CB8AC3E}">
        <p14:creationId xmlns:p14="http://schemas.microsoft.com/office/powerpoint/2010/main" val="27390436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Date Placeholder 3"/>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4236527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17461183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70433" y="228601"/>
            <a:ext cx="2717800" cy="5897563"/>
          </a:xfrm>
        </p:spPr>
        <p:txBody>
          <a:bodyPr vert="eaVert"/>
          <a:lstStyle/>
          <a:p>
            <a:r>
              <a:rPr lang="zh-CN" altLang="en-US"/>
              <a:t>单击此处编辑母版标题样式</a:t>
            </a:r>
          </a:p>
        </p:txBody>
      </p:sp>
      <p:sp>
        <p:nvSpPr>
          <p:cNvPr id="3" name="Vertical Text Placeholder 2"/>
          <p:cNvSpPr>
            <a:spLocks noGrp="1"/>
          </p:cNvSpPr>
          <p:nvPr>
            <p:ph type="body" orient="vert" idx="1"/>
          </p:nvPr>
        </p:nvSpPr>
        <p:spPr>
          <a:xfrm>
            <a:off x="812801" y="228601"/>
            <a:ext cx="7954433" cy="5897563"/>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31203622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Title 1"/>
          <p:cNvSpPr>
            <a:spLocks noGrp="1"/>
          </p:cNvSpPr>
          <p:nvPr>
            <p:ph type="title"/>
          </p:nvPr>
        </p:nvSpPr>
        <p:spPr>
          <a:xfrm>
            <a:off x="812800" y="228600"/>
            <a:ext cx="10871200" cy="990600"/>
          </a:xfrm>
        </p:spPr>
        <p:txBody>
          <a:bodyPr/>
          <a:lstStyle/>
          <a:p>
            <a:r>
              <a:rPr lang="zh-CN" altLang="en-US"/>
              <a:t>单击此处编辑母版标题样式</a:t>
            </a:r>
          </a:p>
        </p:txBody>
      </p:sp>
      <p:sp>
        <p:nvSpPr>
          <p:cNvPr id="3" name="Text Placeholder 2"/>
          <p:cNvSpPr>
            <a:spLocks noGrp="1"/>
          </p:cNvSpPr>
          <p:nvPr>
            <p:ph type="body" sz="half" idx="1"/>
          </p:nvPr>
        </p:nvSpPr>
        <p:spPr>
          <a:xfrm>
            <a:off x="8170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542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a:xfrm>
            <a:off x="8128000" y="6248401"/>
            <a:ext cx="3556000" cy="365125"/>
          </a:xfrm>
        </p:spPr>
        <p:txBody>
          <a:bodyPr/>
          <a:lstStyle>
            <a:lvl1pPr>
              <a:defRPr/>
            </a:lvl1pPr>
          </a:lstStyle>
          <a:p>
            <a:fld id="{303155EF-2DF4-1741-90B1-64A55A429061}" type="datetimeFigureOut">
              <a:rPr lang="en-US" smtClean="0"/>
              <a:t>6/4/19</a:t>
            </a:fld>
            <a:endParaRPr lang="en-US"/>
          </a:p>
        </p:txBody>
      </p:sp>
      <p:sp>
        <p:nvSpPr>
          <p:cNvPr id="6" name="Footer Placeholder 5"/>
          <p:cNvSpPr>
            <a:spLocks noGrp="1"/>
          </p:cNvSpPr>
          <p:nvPr>
            <p:ph type="ftr" sz="quarter" idx="11"/>
          </p:nvPr>
        </p:nvSpPr>
        <p:spPr>
          <a:xfrm>
            <a:off x="812801" y="6248401"/>
            <a:ext cx="7228417" cy="365125"/>
          </a:xfrm>
        </p:spPr>
        <p:txBody>
          <a:bodyPr/>
          <a:lstStyle>
            <a:lvl1pPr>
              <a:defRPr/>
            </a:lvl1pPr>
          </a:lstStyle>
          <a:p>
            <a:endParaRPr lang="en-US"/>
          </a:p>
        </p:txBody>
      </p:sp>
      <p:sp>
        <p:nvSpPr>
          <p:cNvPr id="7" name="Slide Number Placeholder 6"/>
          <p:cNvSpPr>
            <a:spLocks noGrp="1"/>
          </p:cNvSpPr>
          <p:nvPr>
            <p:ph type="sldNum" sz="quarter" idx="12"/>
          </p:nvPr>
        </p:nvSpPr>
        <p:spPr>
          <a:xfrm>
            <a:off x="0" y="1271589"/>
            <a:ext cx="711200" cy="244475"/>
          </a:xfrm>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30041897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6192688"/>
            <a:ext cx="12192000" cy="692696"/>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12192" y="6309320"/>
            <a:ext cx="2999232" cy="45724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1" name="矩形 10"/>
          <p:cNvSpPr/>
          <p:nvPr/>
        </p:nvSpPr>
        <p:spPr>
          <a:xfrm>
            <a:off x="3145536" y="6309320"/>
            <a:ext cx="9046464" cy="448096"/>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标题 7"/>
          <p:cNvSpPr>
            <a:spLocks noGrp="1"/>
          </p:cNvSpPr>
          <p:nvPr>
            <p:ph type="ctrTitle" hasCustomPrompt="1"/>
          </p:nvPr>
        </p:nvSpPr>
        <p:spPr>
          <a:xfrm>
            <a:off x="335361" y="2132856"/>
            <a:ext cx="3840427" cy="720080"/>
          </a:xfrm>
        </p:spPr>
        <p:txBody>
          <a:bodyPr anchor="b">
            <a:normAutofit/>
          </a:bodyPr>
          <a:lstStyle>
            <a:lvl1pPr algn="l">
              <a:defRPr lang="en-US" sz="2100" baseline="0" dirty="0">
                <a:solidFill>
                  <a:schemeClr val="accent1">
                    <a:lumMod val="75000"/>
                  </a:schemeClr>
                </a:solidFill>
                <a:latin typeface="Ebrima" pitchFamily="2" charset="0"/>
                <a:ea typeface="Ebrima" pitchFamily="2" charset="0"/>
                <a:cs typeface="Ebrima" pitchFamily="2" charset="0"/>
              </a:defRPr>
            </a:lvl1pPr>
          </a:lstStyle>
          <a:p>
            <a:r>
              <a:rPr kumimoji="0" lang="en-US" dirty="0"/>
              <a:t>Chapter ?</a:t>
            </a:r>
          </a:p>
        </p:txBody>
      </p:sp>
      <p:sp>
        <p:nvSpPr>
          <p:cNvPr id="9" name="副标题 8"/>
          <p:cNvSpPr>
            <a:spLocks noGrp="1"/>
          </p:cNvSpPr>
          <p:nvPr>
            <p:ph type="subTitle" idx="1" hasCustomPrompt="1"/>
          </p:nvPr>
        </p:nvSpPr>
        <p:spPr>
          <a:xfrm>
            <a:off x="1007436" y="3212976"/>
            <a:ext cx="10273141" cy="1152128"/>
          </a:xfrm>
        </p:spPr>
        <p:txBody>
          <a:bodyPr anchor="ctr">
            <a:normAutofit/>
          </a:bodyPr>
          <a:lstStyle>
            <a:lvl1pPr marL="0" indent="0" algn="l">
              <a:buNone/>
              <a:defRPr kumimoji="0" lang="en-US" sz="2400" kern="1200" baseline="0" dirty="0">
                <a:solidFill>
                  <a:schemeClr val="accent3">
                    <a:lumMod val="50000"/>
                  </a:schemeClr>
                </a:solidFill>
                <a:effectLst>
                  <a:outerShdw blurRad="38100" dist="38100" dir="2700000" algn="tl">
                    <a:srgbClr val="000000">
                      <a:alpha val="43137"/>
                    </a:srgbClr>
                  </a:outerShdw>
                </a:effectLst>
                <a:latin typeface="Arial Black" pitchFamily="34" charset="0"/>
                <a:ea typeface="Microsoft Himalaya" pitchFamily="2" charset="0"/>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en-US" dirty="0"/>
              <a:t>Chapter Title</a:t>
            </a:r>
          </a:p>
        </p:txBody>
      </p:sp>
      <p:sp>
        <p:nvSpPr>
          <p:cNvPr id="17" name="页脚占位符 16"/>
          <p:cNvSpPr>
            <a:spLocks noGrp="1"/>
          </p:cNvSpPr>
          <p:nvPr>
            <p:ph type="ftr" sz="quarter" idx="11"/>
          </p:nvPr>
        </p:nvSpPr>
        <p:spPr>
          <a:xfrm>
            <a:off x="2780524" y="236541"/>
            <a:ext cx="7823200" cy="365125"/>
          </a:xfrm>
          <a:prstGeom prst="rect">
            <a:avLst/>
          </a:prstGeom>
        </p:spPr>
        <p:txBody>
          <a:bodyPr/>
          <a:lstStyle>
            <a:lvl1pPr algn="r">
              <a:defRPr>
                <a:solidFill>
                  <a:schemeClr val="tx2"/>
                </a:solidFill>
              </a:defRPr>
            </a:lvl1pPr>
          </a:lstStyle>
          <a:p>
            <a:endParaRPr kumimoji="1" lang="zh-CN" altLang="en-US"/>
          </a:p>
        </p:txBody>
      </p:sp>
      <p:sp>
        <p:nvSpPr>
          <p:cNvPr id="29" name="灯片编号占位符 28"/>
          <p:cNvSpPr>
            <a:spLocks noGrp="1"/>
          </p:cNvSpPr>
          <p:nvPr>
            <p:ph type="sldNum" sz="quarter" idx="12"/>
          </p:nvPr>
        </p:nvSpPr>
        <p:spPr>
          <a:xfrm>
            <a:off x="10668000" y="228600"/>
            <a:ext cx="1117600" cy="381000"/>
          </a:xfrm>
          <a:prstGeom prst="rect">
            <a:avLst/>
          </a:prstGeom>
        </p:spPr>
        <p:txBody>
          <a:bodyPr/>
          <a:lstStyle>
            <a:lvl1pPr>
              <a:defRPr>
                <a:solidFill>
                  <a:schemeClr val="tx2"/>
                </a:solidFill>
              </a:defRPr>
            </a:lvl1pPr>
          </a:lstStyle>
          <a:p>
            <a:fld id="{92FA3F23-FB17-DA42-A396-3D6A7B312BC5}" type="slidenum">
              <a:rPr kumimoji="1" lang="zh-CN" altLang="en-US" smtClean="0"/>
              <a:t>‹#›</a:t>
            </a:fld>
            <a:endParaRPr kumimoji="1" lang="zh-CN" altLang="en-US"/>
          </a:p>
        </p:txBody>
      </p:sp>
      <p:sp>
        <p:nvSpPr>
          <p:cNvPr id="2" name="TextBox 1"/>
          <p:cNvSpPr txBox="1"/>
          <p:nvPr/>
        </p:nvSpPr>
        <p:spPr>
          <a:xfrm>
            <a:off x="2927648" y="6309322"/>
            <a:ext cx="9264352" cy="323165"/>
          </a:xfrm>
          <a:prstGeom prst="rect">
            <a:avLst/>
          </a:prstGeom>
          <a:noFill/>
        </p:spPr>
        <p:txBody>
          <a:bodyPr wrap="square" rtlCol="0">
            <a:spAutoFit/>
          </a:bodyPr>
          <a:lstStyle/>
          <a:p>
            <a:pPr algn="r"/>
            <a:r>
              <a:rPr kumimoji="0" lang="zh-CN" altLang="en-US" sz="1500" b="0" i="0" dirty="0">
                <a:solidFill>
                  <a:srgbClr val="1F497D"/>
                </a:solidFill>
                <a:effectLst/>
                <a:latin typeface="Lingoes Unicode" pitchFamily="34" charset="-122"/>
                <a:ea typeface="Lingoes Unicode" pitchFamily="34" charset="-122"/>
              </a:rPr>
              <a:t>华东师范大学</a:t>
            </a:r>
            <a:endParaRPr kumimoji="0" lang="en-US" altLang="zh-CN" sz="1500" b="0" i="0" dirty="0">
              <a:solidFill>
                <a:srgbClr val="1F497D"/>
              </a:solidFill>
              <a:effectLst/>
              <a:latin typeface="Lingoes Unicode" pitchFamily="34" charset="-122"/>
              <a:ea typeface="Lingoes Unicode" pitchFamily="34" charset="-122"/>
            </a:endParaRPr>
          </a:p>
        </p:txBody>
      </p:sp>
      <p:sp>
        <p:nvSpPr>
          <p:cNvPr id="13" name="TextBox 12"/>
          <p:cNvSpPr txBox="1"/>
          <p:nvPr/>
        </p:nvSpPr>
        <p:spPr>
          <a:xfrm>
            <a:off x="239351" y="6309322"/>
            <a:ext cx="2496277" cy="323165"/>
          </a:xfrm>
          <a:prstGeom prst="rect">
            <a:avLst/>
          </a:prstGeom>
          <a:noFill/>
        </p:spPr>
        <p:txBody>
          <a:bodyPr wrap="square" rtlCol="0">
            <a:spAutoFit/>
          </a:bodyPr>
          <a:lstStyle/>
          <a:p>
            <a:pPr algn="ctr"/>
            <a:fld id="{8DC61AE5-80ED-4D09-BFE3-D934EE51E220}" type="datetime1">
              <a:rPr lang="en-US" altLang="zh-CN" sz="1500" b="0" i="0" smtClean="0">
                <a:solidFill>
                  <a:schemeClr val="tx1"/>
                </a:solidFill>
                <a:effectLst/>
                <a:latin typeface="Lingoes Unicode" pitchFamily="34" charset="-122"/>
                <a:ea typeface="Lingoes Unicode" pitchFamily="34" charset="-122"/>
              </a:rPr>
              <a:pPr algn="ctr"/>
              <a:t>6/4/19</a:t>
            </a:fld>
            <a:endParaRPr kumimoji="0" lang="en-US" altLang="zh-CN" sz="1800" dirty="0">
              <a:solidFill>
                <a:schemeClr val="tx1"/>
              </a:solidFill>
              <a:latin typeface="Lingoes Unicode" pitchFamily="34" charset="-122"/>
              <a:ea typeface="Lingoes Unicode" pitchFamily="34" charset="-122"/>
            </a:endParaRPr>
          </a:p>
        </p:txBody>
      </p:sp>
      <p:sp>
        <p:nvSpPr>
          <p:cNvPr id="14" name="矩形 13"/>
          <p:cNvSpPr/>
          <p:nvPr/>
        </p:nvSpPr>
        <p:spPr>
          <a:xfrm>
            <a:off x="0" y="2852939"/>
            <a:ext cx="12192000" cy="45719"/>
          </a:xfrm>
          <a:prstGeom prst="rect">
            <a:avLst/>
          </a:prstGeom>
          <a:gradFill>
            <a:gsLst>
              <a:gs pos="22000">
                <a:srgbClr val="BFD7EE"/>
              </a:gs>
              <a:gs pos="0">
                <a:schemeClr val="tx1">
                  <a:lumMod val="95000"/>
                </a:schemeClr>
              </a:gs>
              <a:gs pos="52000">
                <a:schemeClr val="accent1">
                  <a:lumMod val="75000"/>
                </a:schemeClr>
              </a:gs>
              <a:gs pos="100000">
                <a:schemeClr val="accent1">
                  <a:lumMod val="60000"/>
                  <a:lumOff val="4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9351" y="154308"/>
            <a:ext cx="1401847" cy="1051385"/>
          </a:xfrm>
          <a:prstGeom prst="rect">
            <a:avLst/>
          </a:prstGeom>
        </p:spPr>
      </p:pic>
      <p:pic>
        <p:nvPicPr>
          <p:cNvPr id="16" name="图片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3396273955"/>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1_标题幻灯片">
    <p:bg>
      <p:bgPr>
        <a:solidFill>
          <a:schemeClr val="tx1">
            <a:lumMod val="95000"/>
          </a:schemeClr>
        </a:solidFill>
        <a:effectLst/>
      </p:bgPr>
    </p:bg>
    <p:spTree>
      <p:nvGrpSpPr>
        <p:cNvPr id="1" name=""/>
        <p:cNvGrpSpPr/>
        <p:nvPr/>
      </p:nvGrpSpPr>
      <p:grpSpPr>
        <a:xfrm>
          <a:off x="0" y="0"/>
          <a:ext cx="0" cy="0"/>
          <a:chOff x="0" y="0"/>
          <a:chExt cx="0" cy="0"/>
        </a:xfrm>
      </p:grpSpPr>
      <p:sp>
        <p:nvSpPr>
          <p:cNvPr id="7" name="矩形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12192" y="6053328"/>
            <a:ext cx="2999232"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1" name="矩形 10"/>
          <p:cNvSpPr/>
          <p:nvPr/>
        </p:nvSpPr>
        <p:spPr>
          <a:xfrm>
            <a:off x="3145536" y="6044184"/>
            <a:ext cx="90464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标题 7"/>
          <p:cNvSpPr>
            <a:spLocks noGrp="1"/>
          </p:cNvSpPr>
          <p:nvPr>
            <p:ph type="ctrTitle"/>
          </p:nvPr>
        </p:nvSpPr>
        <p:spPr>
          <a:xfrm>
            <a:off x="1871531" y="1916832"/>
            <a:ext cx="8636000" cy="1828800"/>
          </a:xfrm>
        </p:spPr>
        <p:txBody>
          <a:bodyPr anchor="b"/>
          <a:lstStyle>
            <a:lvl1pPr algn="l">
              <a:defRPr lang="en-US" baseline="0" dirty="0">
                <a:solidFill>
                  <a:schemeClr val="tx2">
                    <a:lumMod val="10000"/>
                  </a:schemeClr>
                </a:solidFill>
                <a:latin typeface="Arial Black" pitchFamily="34" charset="0"/>
                <a:ea typeface="Microsoft Himalaya" pitchFamily="2" charset="0"/>
              </a:defRPr>
            </a:lvl1pPr>
          </a:lstStyle>
          <a:p>
            <a:r>
              <a:rPr kumimoji="0" lang="zh-CN" altLang="en-US"/>
              <a:t>单击此处编辑母版标题样式</a:t>
            </a:r>
            <a:endParaRPr kumimoji="0" lang="en-US" dirty="0"/>
          </a:p>
        </p:txBody>
      </p:sp>
      <p:sp>
        <p:nvSpPr>
          <p:cNvPr id="9" name="副标题 8"/>
          <p:cNvSpPr>
            <a:spLocks noGrp="1"/>
          </p:cNvSpPr>
          <p:nvPr>
            <p:ph type="subTitle" idx="1"/>
          </p:nvPr>
        </p:nvSpPr>
        <p:spPr>
          <a:xfrm>
            <a:off x="1871532" y="4077072"/>
            <a:ext cx="7261291" cy="648072"/>
          </a:xfrm>
        </p:spPr>
        <p:txBody>
          <a:bodyPr anchor="ctr">
            <a:normAutofit/>
          </a:bodyPr>
          <a:lstStyle>
            <a:lvl1pPr marL="0" indent="0" algn="l">
              <a:buNone/>
              <a:defRPr lang="en-US" altLang="zh-CN" b="0" i="0" baseline="0" smtClean="0">
                <a:solidFill>
                  <a:schemeClr val="bg2">
                    <a:lumMod val="60000"/>
                    <a:lumOff val="40000"/>
                  </a:schemeClr>
                </a:solidFill>
                <a:effectLst/>
                <a:latin typeface="Lingoes Unicode" pitchFamily="34" charset="-122"/>
                <a:ea typeface="Lingoes Unicode" pitchFamily="34" charset="-122"/>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r>
              <a:rPr kumimoji="0" lang="zh-CN" altLang="en-US"/>
              <a:t>单击此处编辑母版副标题样式</a:t>
            </a:r>
            <a:endParaRPr kumimoji="0" lang="en-US" dirty="0"/>
          </a:p>
        </p:txBody>
      </p:sp>
      <p:sp>
        <p:nvSpPr>
          <p:cNvPr id="17" name="页脚占位符 16"/>
          <p:cNvSpPr>
            <a:spLocks noGrp="1"/>
          </p:cNvSpPr>
          <p:nvPr>
            <p:ph type="ftr" sz="quarter" idx="11"/>
          </p:nvPr>
        </p:nvSpPr>
        <p:spPr>
          <a:xfrm>
            <a:off x="2780524" y="236541"/>
            <a:ext cx="7823200" cy="365125"/>
          </a:xfrm>
          <a:prstGeom prst="rect">
            <a:avLst/>
          </a:prstGeom>
        </p:spPr>
        <p:txBody>
          <a:bodyPr/>
          <a:lstStyle>
            <a:lvl1pPr algn="r">
              <a:defRPr>
                <a:solidFill>
                  <a:schemeClr val="tx2"/>
                </a:solidFill>
              </a:defRPr>
            </a:lvl1pPr>
          </a:lstStyle>
          <a:p>
            <a:endParaRPr kumimoji="1" lang="zh-CN" altLang="en-US"/>
          </a:p>
        </p:txBody>
      </p:sp>
      <p:sp>
        <p:nvSpPr>
          <p:cNvPr id="29" name="灯片编号占位符 28"/>
          <p:cNvSpPr>
            <a:spLocks noGrp="1"/>
          </p:cNvSpPr>
          <p:nvPr>
            <p:ph type="sldNum" sz="quarter" idx="12"/>
          </p:nvPr>
        </p:nvSpPr>
        <p:spPr>
          <a:xfrm>
            <a:off x="10668000" y="228600"/>
            <a:ext cx="1117600" cy="381000"/>
          </a:xfrm>
          <a:prstGeom prst="rect">
            <a:avLst/>
          </a:prstGeom>
        </p:spPr>
        <p:txBody>
          <a:bodyPr/>
          <a:lstStyle>
            <a:lvl1pPr>
              <a:defRPr>
                <a:solidFill>
                  <a:schemeClr val="tx2"/>
                </a:solidFill>
              </a:defRPr>
            </a:lvl1pPr>
          </a:lstStyle>
          <a:p>
            <a:fld id="{92FA3F23-FB17-DA42-A396-3D6A7B312BC5}" type="slidenum">
              <a:rPr kumimoji="1" lang="zh-CN" altLang="en-US" smtClean="0"/>
              <a:t>‹#›</a:t>
            </a:fld>
            <a:endParaRPr kumimoji="1" lang="zh-CN" altLang="en-US"/>
          </a:p>
        </p:txBody>
      </p:sp>
      <p:sp>
        <p:nvSpPr>
          <p:cNvPr id="2" name="TextBox 1"/>
          <p:cNvSpPr txBox="1"/>
          <p:nvPr/>
        </p:nvSpPr>
        <p:spPr>
          <a:xfrm>
            <a:off x="3311692" y="6179112"/>
            <a:ext cx="8880309" cy="369332"/>
          </a:xfrm>
          <a:prstGeom prst="rect">
            <a:avLst/>
          </a:prstGeom>
          <a:noFill/>
        </p:spPr>
        <p:txBody>
          <a:bodyPr wrap="square" rtlCol="0">
            <a:spAutoFit/>
          </a:bodyPr>
          <a:lstStyle/>
          <a:p>
            <a:pPr algn="r"/>
            <a:r>
              <a:rPr kumimoji="0" lang="en-US" altLang="zh-CN" sz="1800" dirty="0">
                <a:latin typeface="Lingoes Unicode" pitchFamily="34" charset="-122"/>
                <a:ea typeface="Lingoes Unicode" pitchFamily="34" charset="-122"/>
              </a:rPr>
              <a:t>School of Data Science and Engineering</a:t>
            </a:r>
          </a:p>
        </p:txBody>
      </p:sp>
      <p:sp>
        <p:nvSpPr>
          <p:cNvPr id="13" name="TextBox 12"/>
          <p:cNvSpPr txBox="1"/>
          <p:nvPr/>
        </p:nvSpPr>
        <p:spPr>
          <a:xfrm>
            <a:off x="239287" y="6169968"/>
            <a:ext cx="2496277" cy="369332"/>
          </a:xfrm>
          <a:prstGeom prst="rect">
            <a:avLst/>
          </a:prstGeom>
          <a:noFill/>
        </p:spPr>
        <p:txBody>
          <a:bodyPr wrap="square" rtlCol="0">
            <a:spAutoFit/>
          </a:bodyPr>
          <a:lstStyle/>
          <a:p>
            <a:pPr algn="ctr"/>
            <a:fld id="{8DC61AE5-80ED-4D09-BFE3-D934EE51E220}" type="datetime1">
              <a:rPr lang="en-US" altLang="zh-CN" sz="1800" b="0" i="0" smtClean="0">
                <a:solidFill>
                  <a:schemeClr val="tx1"/>
                </a:solidFill>
                <a:effectLst/>
                <a:latin typeface="Lingoes Unicode" pitchFamily="34" charset="-122"/>
                <a:ea typeface="Lingoes Unicode" pitchFamily="34" charset="-122"/>
              </a:rPr>
              <a:pPr algn="ctr"/>
              <a:t>6/4/19</a:t>
            </a:fld>
            <a:endParaRPr kumimoji="0" lang="en-US" altLang="zh-CN" sz="1800" dirty="0">
              <a:solidFill>
                <a:schemeClr val="tx1"/>
              </a:solidFill>
              <a:latin typeface="Lingoes Unicode" pitchFamily="34" charset="-122"/>
              <a:ea typeface="Lingoes Unicode" pitchFamily="34" charset="-122"/>
            </a:endParaRPr>
          </a:p>
        </p:txBody>
      </p:sp>
      <p:sp>
        <p:nvSpPr>
          <p:cNvPr id="12" name="灯片编号占位符 28"/>
          <p:cNvSpPr txBox="1">
            <a:spLocks/>
          </p:cNvSpPr>
          <p:nvPr/>
        </p:nvSpPr>
        <p:spPr>
          <a:xfrm>
            <a:off x="10668000" y="228600"/>
            <a:ext cx="1117600" cy="381000"/>
          </a:xfrm>
          <a:prstGeom prst="rect">
            <a:avLst/>
          </a:prstGeom>
        </p:spPr>
        <p:txBody>
          <a:bodyPr vert="horz" lIns="91440" tIns="45720" rIns="91440" bIns="45720" rtlCol="0" anchor="ctr"/>
          <a:lstStyle>
            <a:defPPr>
              <a:defRPr lang="zh-CN"/>
            </a:defPPr>
            <a:lvl1pPr marL="0" algn="r" defTabSz="914400" rtl="0" eaLnBrk="1" latinLnBrk="0" hangingPunct="1">
              <a:defRPr sz="9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FA3F23-FB17-DA42-A396-3D6A7B312BC5}" type="slidenum">
              <a:rPr kumimoji="1" lang="zh-CN" altLang="en-US" sz="900" smtClean="0"/>
              <a:pPr/>
              <a:t>‹#›</a:t>
            </a:fld>
            <a:endParaRPr kumimoji="1" lang="zh-CN" altLang="en-US" sz="900"/>
          </a:p>
        </p:txBody>
      </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5" name="图片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339524327"/>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16864" y="228600"/>
            <a:ext cx="10871200" cy="990600"/>
          </a:xfrm>
        </p:spPr>
        <p:txBody>
          <a:bodyPr/>
          <a:lstStyle/>
          <a:p>
            <a:r>
              <a:rPr kumimoji="0" lang="zh-CN" altLang="en-US"/>
              <a:t>单击此处编辑母版标题样式</a:t>
            </a:r>
            <a:endParaRPr kumimoji="0" lang="en-US" dirty="0"/>
          </a:p>
        </p:txBody>
      </p:sp>
      <p:sp>
        <p:nvSpPr>
          <p:cNvPr id="8" name="内容占位符 7"/>
          <p:cNvSpPr>
            <a:spLocks noGrp="1"/>
          </p:cNvSpPr>
          <p:nvPr>
            <p:ph sz="quarter" idx="1"/>
          </p:nvPr>
        </p:nvSpPr>
        <p:spPr>
          <a:xfrm>
            <a:off x="816864" y="1600200"/>
            <a:ext cx="10871200" cy="4637112"/>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dirty="0"/>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248009650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1828802" y="2743200"/>
            <a:ext cx="9497484" cy="1673225"/>
          </a:xfrm>
        </p:spPr>
        <p:txBody>
          <a:bodyPr anchor="t"/>
          <a:lstStyle>
            <a:lvl1pPr marL="0" indent="0">
              <a:buNone/>
              <a:defRPr sz="2100" b="1">
                <a:solidFill>
                  <a:schemeClr val="bg2">
                    <a:lumMod val="25000"/>
                  </a:schemeClr>
                </a:solidFill>
                <a:latin typeface="Iskoola Pota" pitchFamily="34" charset="0"/>
                <a:cs typeface="Iskoola Pota" pitchFamily="34" charset="0"/>
              </a:defRPr>
            </a:lvl1pPr>
            <a:lvl2pPr>
              <a:buNone/>
              <a:defRPr sz="1350">
                <a:solidFill>
                  <a:schemeClr val="tx1">
                    <a:tint val="75000"/>
                  </a:schemeClr>
                </a:solidFill>
              </a:defRPr>
            </a:lvl2pPr>
            <a:lvl3pPr>
              <a:buNone/>
              <a:defRPr sz="1200">
                <a:solidFill>
                  <a:schemeClr val="tx1">
                    <a:tint val="75000"/>
                  </a:schemeClr>
                </a:solidFill>
              </a:defRPr>
            </a:lvl3pPr>
            <a:lvl4pPr>
              <a:buNone/>
              <a:defRPr sz="1050">
                <a:solidFill>
                  <a:schemeClr val="tx1">
                    <a:tint val="75000"/>
                  </a:schemeClr>
                </a:solidFill>
              </a:defRPr>
            </a:lvl4pPr>
            <a:lvl5pPr>
              <a:buNone/>
              <a:defRPr sz="1050">
                <a:solidFill>
                  <a:schemeClr val="tx1">
                    <a:tint val="75000"/>
                  </a:schemeClr>
                </a:solidFill>
              </a:defRPr>
            </a:lvl5pPr>
          </a:lstStyle>
          <a:p>
            <a:pPr lvl="0" eaLnBrk="1" latinLnBrk="0" hangingPunct="1"/>
            <a:r>
              <a:rPr kumimoji="0" lang="zh-CN" altLang="en-US" b="1" dirty="0"/>
              <a:t>标题</a:t>
            </a:r>
            <a:endParaRPr kumimoji="0" lang="zh-CN" altLang="en-US" dirty="0"/>
          </a:p>
        </p:txBody>
      </p:sp>
      <p:sp>
        <p:nvSpPr>
          <p:cNvPr id="7" name="矩形 6"/>
          <p:cNvSpPr/>
          <p:nvPr/>
        </p:nvSpPr>
        <p:spPr bwMode="white">
          <a:xfrm>
            <a:off x="0"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矩形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1828800"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标题 1"/>
          <p:cNvSpPr>
            <a:spLocks noGrp="1"/>
          </p:cNvSpPr>
          <p:nvPr>
            <p:ph type="title"/>
          </p:nvPr>
        </p:nvSpPr>
        <p:spPr>
          <a:xfrm>
            <a:off x="1828800" y="1600200"/>
            <a:ext cx="10160000" cy="990600"/>
          </a:xfrm>
        </p:spPr>
        <p:txBody>
          <a:bodyPr/>
          <a:lstStyle>
            <a:lvl1pPr algn="l">
              <a:buNone/>
              <a:defRPr sz="3300" b="0" cap="none">
                <a:solidFill>
                  <a:srgbClr val="FFFFFF"/>
                </a:solidFill>
              </a:defRPr>
            </a:lvl1pPr>
          </a:lstStyle>
          <a:p>
            <a:r>
              <a:rPr kumimoji="0" lang="zh-CN" altLang="en-US"/>
              <a:t>单击此处编辑母版标题样式</a:t>
            </a:r>
            <a:endParaRPr kumimoji="0" lang="en-US" dirty="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251588726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9" name="内容占位符 8"/>
          <p:cNvSpPr>
            <a:spLocks noGrp="1"/>
          </p:cNvSpPr>
          <p:nvPr>
            <p:ph sz="quarter" idx="1"/>
          </p:nvPr>
        </p:nvSpPr>
        <p:spPr>
          <a:xfrm>
            <a:off x="812800" y="1589567"/>
            <a:ext cx="5181600" cy="45720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1" name="内容占位符 10"/>
          <p:cNvSpPr>
            <a:spLocks noGrp="1"/>
          </p:cNvSpPr>
          <p:nvPr>
            <p:ph sz="quarter" idx="2"/>
          </p:nvPr>
        </p:nvSpPr>
        <p:spPr>
          <a:xfrm>
            <a:off x="6459868" y="1589567"/>
            <a:ext cx="5181600" cy="45720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2097413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711200" y="273050"/>
            <a:ext cx="10871200" cy="869950"/>
          </a:xfrm>
        </p:spPr>
        <p:txBody>
          <a:bodyPr anchor="ctr"/>
          <a:lstStyle>
            <a:lvl1pPr>
              <a:defRPr/>
            </a:lvl1pPr>
          </a:lstStyle>
          <a:p>
            <a:r>
              <a:rPr kumimoji="0" lang="zh-CN" altLang="en-US"/>
              <a:t>单击此处编辑母版标题样式</a:t>
            </a:r>
            <a:endParaRPr kumimoji="0" lang="en-US"/>
          </a:p>
        </p:txBody>
      </p:sp>
      <p:sp>
        <p:nvSpPr>
          <p:cNvPr id="11" name="内容占位符 10"/>
          <p:cNvSpPr>
            <a:spLocks noGrp="1"/>
          </p:cNvSpPr>
          <p:nvPr>
            <p:ph sz="quarter" idx="2"/>
          </p:nvPr>
        </p:nvSpPr>
        <p:spPr>
          <a:xfrm>
            <a:off x="812800" y="2438400"/>
            <a:ext cx="5181600" cy="35814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3" name="内容占位符 12"/>
          <p:cNvSpPr>
            <a:spLocks noGrp="1"/>
          </p:cNvSpPr>
          <p:nvPr>
            <p:ph sz="quarter" idx="4"/>
          </p:nvPr>
        </p:nvSpPr>
        <p:spPr>
          <a:xfrm>
            <a:off x="6400800" y="2438400"/>
            <a:ext cx="5181600" cy="35814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6" name="文本占位符 15"/>
          <p:cNvSpPr>
            <a:spLocks noGrp="1"/>
          </p:cNvSpPr>
          <p:nvPr>
            <p:ph type="body" sz="quarter" idx="1"/>
          </p:nvPr>
        </p:nvSpPr>
        <p:spPr>
          <a:xfrm>
            <a:off x="812800" y="1752600"/>
            <a:ext cx="5181600" cy="640080"/>
          </a:xfrm>
          <a:solidFill>
            <a:schemeClr val="accent2"/>
          </a:solidFill>
        </p:spPr>
        <p:txBody>
          <a:bodyPr rtlCol="0" anchor="ctr"/>
          <a:lstStyle>
            <a:lvl1pPr marL="0" indent="0">
              <a:buFontTx/>
              <a:buNone/>
              <a:defRPr sz="1500" b="1">
                <a:solidFill>
                  <a:srgbClr val="FFFFFF"/>
                </a:solidFill>
              </a:defRPr>
            </a:lvl1pPr>
          </a:lstStyle>
          <a:p>
            <a:pPr lvl="0" eaLnBrk="1" latinLnBrk="0" hangingPunct="1"/>
            <a:r>
              <a:rPr kumimoji="0" lang="zh-CN" altLang="en-US"/>
              <a:t>单击此处编辑母版文本样式</a:t>
            </a:r>
          </a:p>
        </p:txBody>
      </p:sp>
      <p:sp>
        <p:nvSpPr>
          <p:cNvPr id="15" name="文本占位符 14"/>
          <p:cNvSpPr>
            <a:spLocks noGrp="1"/>
          </p:cNvSpPr>
          <p:nvPr>
            <p:ph type="body" sz="quarter" idx="3"/>
          </p:nvPr>
        </p:nvSpPr>
        <p:spPr>
          <a:xfrm>
            <a:off x="6400800" y="1752600"/>
            <a:ext cx="5181600" cy="640080"/>
          </a:xfrm>
          <a:solidFill>
            <a:schemeClr val="accent4"/>
          </a:solidFill>
        </p:spPr>
        <p:txBody>
          <a:bodyPr rtlCol="0" anchor="ctr"/>
          <a:lstStyle>
            <a:lvl1pPr marL="0" indent="0">
              <a:buFontTx/>
              <a:buNone/>
              <a:defRPr sz="1500" b="1">
                <a:solidFill>
                  <a:srgbClr val="FFFFFF"/>
                </a:solidFill>
              </a:defRPr>
            </a:lvl1pPr>
          </a:lstStyle>
          <a:p>
            <a:pPr lvl="0" eaLnBrk="1" latinLnBrk="0" hangingPunct="1"/>
            <a:r>
              <a:rPr kumimoji="0" lang="zh-CN" altLang="en-US"/>
              <a:t>单击此处编辑母版文本样式</a:t>
            </a:r>
          </a:p>
        </p:txBody>
      </p:sp>
      <p:sp>
        <p:nvSpPr>
          <p:cNvPr id="9" name="Slide Number Placeholder 22"/>
          <p:cNvSpPr>
            <a:spLocks noGrp="1" noChangeArrowheads="1"/>
          </p:cNvSpPr>
          <p:nvPr>
            <p:ph type="sldNum" sz="quarter" idx="10"/>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7642551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5" name="灯片编号占位符 4"/>
          <p:cNvSpPr>
            <a:spLocks noGrp="1"/>
          </p:cNvSpPr>
          <p:nvPr>
            <p:ph type="sldNum" sz="quarter" idx="12"/>
          </p:nvPr>
        </p:nvSpPr>
        <p:spPr>
          <a:xfrm>
            <a:off x="56371" y="2708920"/>
            <a:ext cx="711200" cy="244476"/>
          </a:xfrm>
          <a:prstGeom prst="rect">
            <a:avLst/>
          </a:prstGeom>
        </p:spPr>
        <p:txBody>
          <a:bodyPr/>
          <a:lstStyle>
            <a:lvl1pPr>
              <a:defRPr>
                <a:solidFill>
                  <a:srgbClr val="FFFFFF"/>
                </a:solidFill>
              </a:defRPr>
            </a:lvl1pPr>
          </a:lstStyle>
          <a:p>
            <a:fld id="{92FA3F23-FB17-DA42-A396-3D6A7B312BC5}" type="slidenum">
              <a:rPr kumimoji="1" lang="zh-CN" altLang="en-US" smtClean="0"/>
              <a:t>‹#›</a:t>
            </a:fld>
            <a:endParaRPr kumimoji="1" lang="zh-CN" altLang="en-US"/>
          </a:p>
        </p:txBody>
      </p:sp>
      <p:sp>
        <p:nvSpPr>
          <p:cNvPr id="7" name="Slide Number Placeholder 22"/>
          <p:cNvSpPr txBox="1">
            <a:spLocks noChangeArrowheads="1"/>
          </p:cNvSpPr>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defPPr>
              <a:defRPr lang="zh-CN"/>
            </a:defPPr>
            <a:lvl1pPr marL="0" algn="ctr" defTabSz="914400" rtl="0" eaLnBrk="1" latinLnBrk="0" hangingPunct="1">
              <a:buFont typeface="DejaVu Sans" charset="0"/>
              <a:buNone/>
              <a:defRPr sz="1400" b="1" kern="1200">
                <a:solidFill>
                  <a:srgbClr val="FFFFFF"/>
                </a:solidFill>
                <a:latin typeface="+mn-lt"/>
                <a:ea typeface="+mn-ea"/>
                <a:cs typeface="+mn-cs"/>
                <a:sym typeface="Tw Cen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E94E14-69DE-614B-B663-A406CCE34E08}" type="slidenum">
              <a:rPr lang="zh-CN" altLang="en-US" sz="1400" smtClean="0"/>
              <a:pPr>
                <a:defRPr/>
              </a:pPr>
              <a:t>‹#›</a:t>
            </a:fld>
            <a:endParaRPr lang="zh-CN" altLang="en-US" sz="1400" dirty="0"/>
          </a:p>
        </p:txBody>
      </p:sp>
    </p:spTree>
    <p:extLst>
      <p:ext uri="{BB962C8B-B14F-4D97-AF65-F5344CB8AC3E}">
        <p14:creationId xmlns:p14="http://schemas.microsoft.com/office/powerpoint/2010/main" val="35141557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1663405" y="158750"/>
            <a:ext cx="10871200" cy="990600"/>
          </a:xfrm>
        </p:spPr>
        <p:txBody>
          <a:bodyPr/>
          <a:lstStyle/>
          <a:p>
            <a:r>
              <a:rPr lang="zh-CN" altLang="en-US"/>
              <a:t>单击此处编辑母版标题样式</a:t>
            </a:r>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Date Placeholder 3"/>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3141" y="158750"/>
            <a:ext cx="1206008" cy="904506"/>
          </a:xfrm>
          <a:prstGeom prst="rect">
            <a:avLst/>
          </a:prstGeom>
        </p:spPr>
      </p:pic>
      <p:pic>
        <p:nvPicPr>
          <p:cNvPr id="9" name="图片 3076" descr="logo"/>
          <p:cNvPicPr>
            <a:picLocks noChangeAspect="1" noChangeArrowheads="1"/>
          </p:cNvPicPr>
          <p:nvPr/>
        </p:nvPicPr>
        <p:blipFill>
          <a:blip r:embed="rId3" cstate="screen"/>
          <a:srcRect/>
          <a:stretch>
            <a:fillRect/>
          </a:stretch>
        </p:blipFill>
        <p:spPr bwMode="auto">
          <a:xfrm>
            <a:off x="11086214" y="6076286"/>
            <a:ext cx="940687" cy="705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20054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12800" y="273050"/>
            <a:ext cx="10769600" cy="869950"/>
          </a:xfrm>
        </p:spPr>
        <p:txBody>
          <a:bodyPr anchor="ctr"/>
          <a:lstStyle>
            <a:lvl1pPr algn="l">
              <a:buNone/>
              <a:defRPr sz="3300" b="0"/>
            </a:lvl1pPr>
          </a:lstStyle>
          <a:p>
            <a:r>
              <a:rPr kumimoji="0" lang="zh-CN" altLang="en-US"/>
              <a:t>单击此处编辑母版标题样式</a:t>
            </a:r>
            <a:endParaRPr kumimoji="0" lang="en-US"/>
          </a:p>
        </p:txBody>
      </p:sp>
      <p:sp>
        <p:nvSpPr>
          <p:cNvPr id="5" name="日期占位符 4"/>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7" name="灯片编号占位符 6"/>
          <p:cNvSpPr>
            <a:spLocks noGrp="1"/>
          </p:cNvSpPr>
          <p:nvPr>
            <p:ph type="sldNum" sz="quarter" idx="12"/>
          </p:nvPr>
        </p:nvSpPr>
        <p:spPr>
          <a:xfrm>
            <a:off x="56371" y="2708920"/>
            <a:ext cx="711200" cy="244476"/>
          </a:xfrm>
          <a:prstGeom prst="rect">
            <a:avLst/>
          </a:prstGeom>
        </p:spPr>
        <p:txBody>
          <a:bodyPr/>
          <a:lstStyle>
            <a:lvl1pPr>
              <a:defRPr>
                <a:solidFill>
                  <a:srgbClr val="FFFFFF"/>
                </a:solidFill>
              </a:defRPr>
            </a:lvl1pPr>
          </a:lstStyle>
          <a:p>
            <a:fld id="{92FA3F23-FB17-DA42-A396-3D6A7B312BC5}" type="slidenum">
              <a:rPr kumimoji="1" lang="zh-CN" altLang="en-US" smtClean="0"/>
              <a:t>‹#›</a:t>
            </a:fld>
            <a:endParaRPr kumimoji="1" lang="zh-CN" altLang="en-US"/>
          </a:p>
        </p:txBody>
      </p:sp>
      <p:sp>
        <p:nvSpPr>
          <p:cNvPr id="3" name="文本占位符 2"/>
          <p:cNvSpPr>
            <a:spLocks noGrp="1"/>
          </p:cNvSpPr>
          <p:nvPr>
            <p:ph type="body" idx="2"/>
          </p:nvPr>
        </p:nvSpPr>
        <p:spPr>
          <a:xfrm>
            <a:off x="812800" y="1752600"/>
            <a:ext cx="21336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750"/>
              </a:spcAft>
              <a:buNone/>
              <a:defRPr sz="1350"/>
            </a:lvl1pPr>
            <a:lvl2pPr>
              <a:buNone/>
              <a:defRPr sz="900"/>
            </a:lvl2pPr>
            <a:lvl3pPr>
              <a:buNone/>
              <a:defRPr sz="750"/>
            </a:lvl3pPr>
            <a:lvl4pPr>
              <a:buNone/>
              <a:defRPr sz="675"/>
            </a:lvl4pPr>
            <a:lvl5pPr>
              <a:buNone/>
              <a:defRPr sz="675"/>
            </a:lvl5pPr>
          </a:lstStyle>
          <a:p>
            <a:pPr lvl="0" eaLnBrk="1" latinLnBrk="0" hangingPunct="1"/>
            <a:r>
              <a:rPr kumimoji="0" lang="zh-CN" altLang="en-US"/>
              <a:t>单击此处编辑母版文本样式</a:t>
            </a:r>
          </a:p>
        </p:txBody>
      </p:sp>
      <p:sp>
        <p:nvSpPr>
          <p:cNvPr id="9" name="内容占位符 8"/>
          <p:cNvSpPr>
            <a:spLocks noGrp="1"/>
          </p:cNvSpPr>
          <p:nvPr>
            <p:ph sz="quarter" idx="1"/>
          </p:nvPr>
        </p:nvSpPr>
        <p:spPr>
          <a:xfrm>
            <a:off x="3149600" y="1752600"/>
            <a:ext cx="8534400" cy="44196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10" name="Slide Number Placeholder 22"/>
          <p:cNvSpPr txBox="1">
            <a:spLocks noChangeArrowheads="1"/>
          </p:cNvSpPr>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defPPr>
              <a:defRPr lang="zh-CN"/>
            </a:defPPr>
            <a:lvl1pPr marL="0" algn="ctr" defTabSz="914400" rtl="0" eaLnBrk="1" latinLnBrk="0" hangingPunct="1">
              <a:buFont typeface="DejaVu Sans" charset="0"/>
              <a:buNone/>
              <a:defRPr sz="1400" b="1" kern="1200">
                <a:solidFill>
                  <a:srgbClr val="FFFFFF"/>
                </a:solidFill>
                <a:latin typeface="+mn-lt"/>
                <a:ea typeface="+mn-ea"/>
                <a:cs typeface="+mn-cs"/>
                <a:sym typeface="Tw Cen MT"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E94E14-69DE-614B-B663-A406CCE34E08}" type="slidenum">
              <a:rPr lang="zh-CN" altLang="en-US" sz="1400" smtClean="0"/>
              <a:pPr>
                <a:defRPr/>
              </a:pPr>
              <a:t>‹#›</a:t>
            </a:fld>
            <a:endParaRPr lang="zh-CN" altLang="en-US" sz="1400" dirty="0"/>
          </a:p>
        </p:txBody>
      </p:sp>
    </p:spTree>
    <p:extLst>
      <p:ext uri="{BB962C8B-B14F-4D97-AF65-F5344CB8AC3E}">
        <p14:creationId xmlns:p14="http://schemas.microsoft.com/office/powerpoint/2010/main" val="5872406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3">
        <a:schemeClr val="bg2"/>
      </p:bgRef>
    </p:bg>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2133600" y="5486400"/>
            <a:ext cx="9753600" cy="685800"/>
          </a:xfrm>
        </p:spPr>
        <p:txBody>
          <a:bodyPr/>
          <a:lstStyle>
            <a:lvl1pPr marL="0" indent="0">
              <a:buFontTx/>
              <a:buNone/>
              <a:defRPr sz="1275"/>
            </a:lvl1pPr>
            <a:lvl2pPr>
              <a:buFontTx/>
              <a:buNone/>
              <a:defRPr sz="900"/>
            </a:lvl2pPr>
            <a:lvl3pPr>
              <a:buFontTx/>
              <a:buNone/>
              <a:defRPr sz="750"/>
            </a:lvl3pPr>
            <a:lvl4pPr>
              <a:buFontTx/>
              <a:buNone/>
              <a:defRPr sz="675"/>
            </a:lvl4pPr>
            <a:lvl5pPr>
              <a:buFontTx/>
              <a:buNone/>
              <a:defRPr sz="675"/>
            </a:lvl5pPr>
          </a:lstStyle>
          <a:p>
            <a:pPr lvl="0" eaLnBrk="1" latinLnBrk="0" hangingPunct="1"/>
            <a:r>
              <a:rPr kumimoji="0" lang="zh-CN" altLang="en-US"/>
              <a:t>单击此处编辑母版文本样式</a:t>
            </a:r>
          </a:p>
        </p:txBody>
      </p:sp>
      <p:sp>
        <p:nvSpPr>
          <p:cNvPr id="8" name="矩形 7"/>
          <p:cNvSpPr/>
          <p:nvPr/>
        </p:nvSpPr>
        <p:spPr bwMode="white">
          <a:xfrm>
            <a:off x="-12192" y="4572000"/>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12192" y="4663440"/>
            <a:ext cx="195072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矩形 9"/>
          <p:cNvSpPr/>
          <p:nvPr/>
        </p:nvSpPr>
        <p:spPr>
          <a:xfrm>
            <a:off x="2060448" y="4654296"/>
            <a:ext cx="10131552"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2" name="标题 1"/>
          <p:cNvSpPr>
            <a:spLocks noGrp="1"/>
          </p:cNvSpPr>
          <p:nvPr>
            <p:ph type="title"/>
          </p:nvPr>
        </p:nvSpPr>
        <p:spPr>
          <a:xfrm>
            <a:off x="2133600" y="4648200"/>
            <a:ext cx="9753600" cy="685800"/>
          </a:xfrm>
        </p:spPr>
        <p:txBody>
          <a:bodyPr anchor="ctr"/>
          <a:lstStyle>
            <a:lvl1pPr algn="l">
              <a:buNone/>
              <a:defRPr sz="2100" b="0">
                <a:solidFill>
                  <a:srgbClr val="FFFFFF"/>
                </a:solidFill>
              </a:defRPr>
            </a:lvl1pPr>
          </a:lstStyle>
          <a:p>
            <a:r>
              <a:rPr kumimoji="0" lang="zh-CN" altLang="en-US"/>
              <a:t>单击此处编辑母版标题样式</a:t>
            </a:r>
            <a:endParaRPr kumimoji="0" lang="en-US"/>
          </a:p>
        </p:txBody>
      </p:sp>
      <p:sp>
        <p:nvSpPr>
          <p:cNvPr id="11" name="矩形 10"/>
          <p:cNvSpPr/>
          <p:nvPr/>
        </p:nvSpPr>
        <p:spPr bwMode="white">
          <a:xfrm>
            <a:off x="1930400" y="0"/>
            <a:ext cx="134112"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2" name="日期占位符 11"/>
          <p:cNvSpPr>
            <a:spLocks noGrp="1"/>
          </p:cNvSpPr>
          <p:nvPr>
            <p:ph type="dt" sz="half" idx="10"/>
          </p:nvPr>
        </p:nvSpPr>
        <p:spPr>
          <a:xfrm>
            <a:off x="8331200" y="6248403"/>
            <a:ext cx="3556000" cy="365125"/>
          </a:xfrm>
          <a:prstGeom prst="rect">
            <a:avLst/>
          </a:prstGeom>
        </p:spPr>
        <p:txBody>
          <a:bodyPr rtlCol="0"/>
          <a:lstStyle/>
          <a:p>
            <a:endParaRPr kumimoji="1" lang="zh-CN" altLang="en-US"/>
          </a:p>
        </p:txBody>
      </p:sp>
      <p:sp>
        <p:nvSpPr>
          <p:cNvPr id="13" name="灯片编号占位符 12"/>
          <p:cNvSpPr>
            <a:spLocks noGrp="1"/>
          </p:cNvSpPr>
          <p:nvPr>
            <p:ph type="sldNum" sz="quarter" idx="11"/>
          </p:nvPr>
        </p:nvSpPr>
        <p:spPr>
          <a:xfrm>
            <a:off x="0" y="4667249"/>
            <a:ext cx="1930400" cy="663578"/>
          </a:xfrm>
          <a:prstGeom prst="rect">
            <a:avLst/>
          </a:prstGeom>
        </p:spPr>
        <p:txBody>
          <a:bodyPr rtlCol="0"/>
          <a:lstStyle>
            <a:lvl1pPr>
              <a:defRPr sz="2100">
                <a:solidFill>
                  <a:schemeClr val="bg1"/>
                </a:solidFill>
              </a:defRPr>
            </a:lvl1pPr>
          </a:lstStyle>
          <a:p>
            <a:fld id="{92FA3F23-FB17-DA42-A396-3D6A7B312BC5}" type="slidenum">
              <a:rPr kumimoji="1" lang="zh-CN" altLang="en-US" smtClean="0"/>
              <a:pPr/>
              <a:t>‹#›</a:t>
            </a:fld>
            <a:endParaRPr kumimoji="1" lang="zh-CN" altLang="en-US" dirty="0"/>
          </a:p>
        </p:txBody>
      </p:sp>
      <p:sp>
        <p:nvSpPr>
          <p:cNvPr id="14" name="页脚占位符 13"/>
          <p:cNvSpPr>
            <a:spLocks noGrp="1"/>
          </p:cNvSpPr>
          <p:nvPr>
            <p:ph type="ftr" sz="quarter" idx="12"/>
          </p:nvPr>
        </p:nvSpPr>
        <p:spPr>
          <a:xfrm>
            <a:off x="2133600" y="6248209"/>
            <a:ext cx="6096000" cy="365125"/>
          </a:xfrm>
          <a:prstGeom prst="rect">
            <a:avLst/>
          </a:prstGeom>
        </p:spPr>
        <p:txBody>
          <a:bodyPr rtlCol="0"/>
          <a:lstStyle/>
          <a:p>
            <a:endParaRPr kumimoji="1" lang="zh-CN" altLang="en-US"/>
          </a:p>
        </p:txBody>
      </p:sp>
      <p:sp>
        <p:nvSpPr>
          <p:cNvPr id="3" name="图片占位符 2"/>
          <p:cNvSpPr>
            <a:spLocks noGrp="1"/>
          </p:cNvSpPr>
          <p:nvPr>
            <p:ph type="pic" idx="1"/>
          </p:nvPr>
        </p:nvSpPr>
        <p:spPr>
          <a:xfrm>
            <a:off x="2080768" y="0"/>
            <a:ext cx="10111232" cy="4568952"/>
          </a:xfrm>
          <a:solidFill>
            <a:schemeClr val="accent1">
              <a:tint val="40000"/>
            </a:schemeClr>
          </a:solidFill>
          <a:ln>
            <a:noFill/>
          </a:ln>
        </p:spPr>
        <p:txBody>
          <a:bodyPr/>
          <a:lstStyle>
            <a:lvl1pPr marL="0" indent="0">
              <a:buNone/>
              <a:defRPr sz="2400"/>
            </a:lvl1pPr>
          </a:lstStyle>
          <a:p>
            <a:r>
              <a:rPr kumimoji="0" lang="zh-CN" altLang="en-US"/>
              <a:t>单击图标添加图片</a:t>
            </a:r>
            <a:endParaRPr kumimoji="0" lang="en-US" dirty="0"/>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8" name="图片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206004168"/>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a:xfrm>
            <a:off x="8128000" y="6248403"/>
            <a:ext cx="35560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a:xfrm>
            <a:off x="812802" y="6248209"/>
            <a:ext cx="7228111" cy="365125"/>
          </a:xfrm>
          <a:prstGeom prst="rect">
            <a:avLst/>
          </a:prstGeom>
        </p:spPr>
        <p:txBody>
          <a:bodyPr/>
          <a:lstStyle/>
          <a:p>
            <a:endParaRPr kumimoji="1" lang="zh-CN" altLang="en-US"/>
          </a:p>
        </p:txBody>
      </p:sp>
      <p:sp>
        <p:nvSpPr>
          <p:cNvPr id="8"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40407288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bg>
      <p:bgRef idx="1001">
        <a:schemeClr val="bg1"/>
      </p:bgRef>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37600" y="609603"/>
            <a:ext cx="2743200" cy="5516563"/>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609600"/>
            <a:ext cx="7416800" cy="5516564"/>
          </a:xfrm>
        </p:spPr>
        <p:txBody>
          <a:bodyPr vert="eaVert"/>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4" name="日期占位符 3"/>
          <p:cNvSpPr>
            <a:spLocks noGrp="1"/>
          </p:cNvSpPr>
          <p:nvPr>
            <p:ph type="dt" sz="half" idx="10"/>
          </p:nvPr>
        </p:nvSpPr>
        <p:spPr>
          <a:xfrm>
            <a:off x="8737600" y="6248405"/>
            <a:ext cx="29464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a:xfrm>
            <a:off x="609603" y="6248210"/>
            <a:ext cx="7431311" cy="365125"/>
          </a:xfrm>
          <a:prstGeom prst="rect">
            <a:avLst/>
          </a:prstGeom>
        </p:spPr>
        <p:txBody>
          <a:bodyPr/>
          <a:lstStyle/>
          <a:p>
            <a:endParaRPr kumimoji="1" lang="zh-CN" altLang="en-US"/>
          </a:p>
        </p:txBody>
      </p:sp>
      <p:sp>
        <p:nvSpPr>
          <p:cNvPr id="7" name="矩形 6"/>
          <p:cNvSpPr/>
          <p:nvPr/>
        </p:nvSpPr>
        <p:spPr bwMode="white">
          <a:xfrm>
            <a:off x="8128424" y="0"/>
            <a:ext cx="42672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8" name="矩形 7"/>
          <p:cNvSpPr/>
          <p:nvPr/>
        </p:nvSpPr>
        <p:spPr>
          <a:xfrm>
            <a:off x="8189384" y="609600"/>
            <a:ext cx="3048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9" name="矩形 8"/>
          <p:cNvSpPr/>
          <p:nvPr/>
        </p:nvSpPr>
        <p:spPr>
          <a:xfrm>
            <a:off x="8189384" y="0"/>
            <a:ext cx="3048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350" dirty="0"/>
          </a:p>
        </p:txBody>
      </p:sp>
      <p:sp>
        <p:nvSpPr>
          <p:cNvPr id="6" name="灯片编号占位符 5"/>
          <p:cNvSpPr>
            <a:spLocks noGrp="1"/>
          </p:cNvSpPr>
          <p:nvPr>
            <p:ph type="sldNum" sz="quarter" idx="12"/>
          </p:nvPr>
        </p:nvSpPr>
        <p:spPr>
          <a:xfrm rot="5400000">
            <a:off x="8075084" y="103716"/>
            <a:ext cx="533400" cy="325968"/>
          </a:xfrm>
          <a:prstGeom prst="rect">
            <a:avLst/>
          </a:prstGeom>
        </p:spPr>
        <p:txBody>
          <a:bodyPr/>
          <a:lstStyle>
            <a:lvl1pPr>
              <a:defRPr>
                <a:solidFill>
                  <a:schemeClr val="tx1"/>
                </a:solidFill>
              </a:defRPr>
            </a:lvl1pPr>
          </a:lstStyle>
          <a:p>
            <a:fld id="{92FA3F23-FB17-DA42-A396-3D6A7B312BC5}" type="slidenum">
              <a:rPr kumimoji="1" lang="zh-CN" altLang="en-US" smtClean="0"/>
              <a:pPr/>
              <a:t>‹#›</a:t>
            </a:fld>
            <a:endParaRPr kumimoji="1" lang="zh-CN" altLang="en-US" dirty="0"/>
          </a:p>
        </p:txBody>
      </p:sp>
      <p:pic>
        <p:nvPicPr>
          <p:cNvPr id="13" name="图片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Tree>
    <p:extLst>
      <p:ext uri="{BB962C8B-B14F-4D97-AF65-F5344CB8AC3E}">
        <p14:creationId xmlns:p14="http://schemas.microsoft.com/office/powerpoint/2010/main" val="3834056306"/>
      </p:ext>
    </p:extLst>
  </p:cSld>
  <p:clrMapOvr>
    <a:overrideClrMapping bg1="lt1" tx1="dk1" bg2="lt2" tx2="dk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16864" y="228600"/>
            <a:ext cx="10871200" cy="990600"/>
          </a:xfrm>
        </p:spPr>
        <p:txBody>
          <a:bodyPr/>
          <a:lstStyle/>
          <a:p>
            <a:r>
              <a:rPr kumimoji="0" lang="zh-CN" altLang="en-US"/>
              <a:t>单击此处编辑母版标题样式</a:t>
            </a:r>
            <a:endParaRPr kumimoji="0" lang="en-US"/>
          </a:p>
        </p:txBody>
      </p:sp>
      <p:sp>
        <p:nvSpPr>
          <p:cNvPr id="4" name="Date Placeholder 3"/>
          <p:cNvSpPr>
            <a:spLocks noGrp="1"/>
          </p:cNvSpPr>
          <p:nvPr>
            <p:ph type="dt" sz="half" idx="10"/>
          </p:nvPr>
        </p:nvSpPr>
        <p:spPr>
          <a:xfrm>
            <a:off x="8128000" y="6248401"/>
            <a:ext cx="3556000" cy="365125"/>
          </a:xfrm>
          <a:prstGeom prst="rect">
            <a:avLst/>
          </a:prstGeom>
        </p:spPr>
        <p:txBody>
          <a:bodyPr/>
          <a:lstStyle/>
          <a:p>
            <a:pPr eaLnBrk="1" latinLnBrk="0" hangingPunct="1"/>
            <a:endParaRPr lang="en-US" dirty="0"/>
          </a:p>
        </p:txBody>
      </p:sp>
      <p:sp>
        <p:nvSpPr>
          <p:cNvPr id="5" name="Footer Placeholder 4"/>
          <p:cNvSpPr>
            <a:spLocks noGrp="1"/>
          </p:cNvSpPr>
          <p:nvPr>
            <p:ph type="ftr" sz="quarter" idx="11"/>
          </p:nvPr>
        </p:nvSpPr>
        <p:spPr>
          <a:xfrm>
            <a:off x="812801" y="6248207"/>
            <a:ext cx="7228111" cy="365125"/>
          </a:xfrm>
          <a:prstGeom prst="rect">
            <a:avLst/>
          </a:prstGeom>
        </p:spPr>
        <p:txBody>
          <a:bodyPr/>
          <a:lstStyle/>
          <a:p>
            <a:endParaRPr kumimoji="0" lang="en-US"/>
          </a:p>
        </p:txBody>
      </p:sp>
      <p:sp>
        <p:nvSpPr>
          <p:cNvPr id="8" name="Content Placeholder 7"/>
          <p:cNvSpPr>
            <a:spLocks noGrp="1"/>
          </p:cNvSpPr>
          <p:nvPr>
            <p:ph sz="quarter" idx="1"/>
          </p:nvPr>
        </p:nvSpPr>
        <p:spPr>
          <a:xfrm>
            <a:off x="816864" y="1600200"/>
            <a:ext cx="10871200" cy="4495800"/>
          </a:xfrm>
        </p:spPr>
        <p:txBody>
          <a:bodyPr/>
          <a:lstStyle/>
          <a:p>
            <a:pPr lvl="0" eaLnBrk="1" latinLnBrk="0" hangingPunct="1"/>
            <a:r>
              <a:rPr lang="zh-CN" altLang="en-US"/>
              <a:t>单击此处编辑母版文本样式</a:t>
            </a:r>
          </a:p>
          <a:p>
            <a:pPr lvl="1" eaLnBrk="1" latinLnBrk="0" hangingPunct="1"/>
            <a:r>
              <a:rPr lang="zh-CN" altLang="en-US"/>
              <a:t>二级</a:t>
            </a:r>
          </a:p>
          <a:p>
            <a:pPr lvl="2" eaLnBrk="1" latinLnBrk="0" hangingPunct="1"/>
            <a:r>
              <a:rPr lang="zh-CN" altLang="en-US"/>
              <a:t>三级</a:t>
            </a:r>
          </a:p>
          <a:p>
            <a:pPr lvl="3" eaLnBrk="1" latinLnBrk="0" hangingPunct="1"/>
            <a:r>
              <a:rPr lang="zh-CN" altLang="en-US"/>
              <a:t>四级</a:t>
            </a:r>
          </a:p>
          <a:p>
            <a:pPr lvl="4" eaLnBrk="1" latinLnBrk="0" hangingPunct="1"/>
            <a:r>
              <a:rPr lang="zh-CN" altLang="en-US"/>
              <a:t>五级</a:t>
            </a:r>
            <a:endParaRPr kumimoji="0" lang="en-US"/>
          </a:p>
        </p:txBody>
      </p:sp>
      <p:sp>
        <p:nvSpPr>
          <p:cNvPr id="7"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35869708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7"/>
          </a:xfrm>
        </p:spPr>
        <p:txBody>
          <a:bodyPr anchor="b"/>
          <a:lstStyle>
            <a:lvl1pPr>
              <a:defRPr sz="6000"/>
            </a:lvl1pPr>
          </a:lstStyle>
          <a:p>
            <a:r>
              <a:rPr lang="zh-CN" altLang="en-US"/>
              <a:t>单击此处编辑母版标题样式</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Date Placeholder 3"/>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5" name="Footer Placeholder 4"/>
          <p:cNvSpPr>
            <a:spLocks noGrp="1"/>
          </p:cNvSpPr>
          <p:nvPr>
            <p:ph type="ftr" sz="quarter" idx="11"/>
          </p:nvPr>
        </p:nvSpPr>
        <p:spPr/>
        <p:txBody>
          <a:bodyPr/>
          <a:lstStyle>
            <a:lvl1pPr>
              <a:defRPr/>
            </a:lvl1pPr>
          </a:lstStyle>
          <a:p>
            <a:endParaRPr lang="en-US"/>
          </a:p>
        </p:txBody>
      </p:sp>
      <p:sp>
        <p:nvSpPr>
          <p:cNvPr id="6" name="Slide Number Placeholder 5"/>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29784479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Content Placeholder 2"/>
          <p:cNvSpPr>
            <a:spLocks noGrp="1"/>
          </p:cNvSpPr>
          <p:nvPr>
            <p:ph sz="half" idx="1"/>
          </p:nvPr>
        </p:nvSpPr>
        <p:spPr>
          <a:xfrm>
            <a:off x="8170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Content Placeholder 3"/>
          <p:cNvSpPr>
            <a:spLocks noGrp="1"/>
          </p:cNvSpPr>
          <p:nvPr>
            <p:ph sz="half" idx="2"/>
          </p:nvPr>
        </p:nvSpPr>
        <p:spPr>
          <a:xfrm>
            <a:off x="6354233" y="1600201"/>
            <a:ext cx="53340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Date Placeholder 4"/>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20379770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6"/>
            <a:ext cx="10515600" cy="1325563"/>
          </a:xfrm>
        </p:spPr>
        <p:txBody>
          <a:bodyPr/>
          <a:lstStyle/>
          <a:p>
            <a:r>
              <a:rPr lang="zh-CN" altLang="en-US"/>
              <a:t>单击此处编辑母版标题样式</a:t>
            </a:r>
          </a:p>
        </p:txBody>
      </p:sp>
      <p:sp>
        <p:nvSpPr>
          <p:cNvPr id="3" name="Text Placeholder 2"/>
          <p:cNvSpPr>
            <a:spLocks noGrp="1"/>
          </p:cNvSpPr>
          <p:nvPr>
            <p:ph type="body" idx="1"/>
          </p:nvPr>
        </p:nvSpPr>
        <p:spPr>
          <a:xfrm>
            <a:off x="840318"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0318" y="2505075"/>
            <a:ext cx="5158316"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71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Date Placeholder 6"/>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8" name="Footer Placeholder 7"/>
          <p:cNvSpPr>
            <a:spLocks noGrp="1"/>
          </p:cNvSpPr>
          <p:nvPr>
            <p:ph type="ftr" sz="quarter" idx="11"/>
          </p:nvPr>
        </p:nvSpPr>
        <p:spPr/>
        <p:txBody>
          <a:bodyPr/>
          <a:lstStyle>
            <a:lvl1pPr>
              <a:defRPr/>
            </a:lvl1pPr>
          </a:lstStyle>
          <a:p>
            <a:endParaRPr lang="en-US"/>
          </a:p>
        </p:txBody>
      </p:sp>
      <p:sp>
        <p:nvSpPr>
          <p:cNvPr id="9" name="Slide Number Placeholder 8"/>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34077289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p>
        </p:txBody>
      </p:sp>
      <p:sp>
        <p:nvSpPr>
          <p:cNvPr id="3" name="Date Placeholder 2"/>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4" name="Footer Placeholder 3"/>
          <p:cNvSpPr>
            <a:spLocks noGrp="1"/>
          </p:cNvSpPr>
          <p:nvPr>
            <p:ph type="ftr" sz="quarter" idx="11"/>
          </p:nvPr>
        </p:nvSpPr>
        <p:spPr/>
        <p:txBody>
          <a:bodyPr/>
          <a:lstStyle>
            <a:lvl1pPr>
              <a:defRPr/>
            </a:lvl1pPr>
          </a:lstStyle>
          <a:p>
            <a:endParaRPr lang="en-US"/>
          </a:p>
        </p:txBody>
      </p:sp>
      <p:sp>
        <p:nvSpPr>
          <p:cNvPr id="5" name="Slide Number Placeholder 4"/>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486229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3" name="Footer Placeholder 2"/>
          <p:cNvSpPr>
            <a:spLocks noGrp="1"/>
          </p:cNvSpPr>
          <p:nvPr>
            <p:ph type="ftr" sz="quarter" idx="11"/>
          </p:nvPr>
        </p:nvSpPr>
        <p:spPr/>
        <p:txBody>
          <a:bodyPr/>
          <a:lstStyle>
            <a:lvl1pPr>
              <a:defRPr/>
            </a:lvl1pPr>
          </a:lstStyle>
          <a:p>
            <a:endParaRPr lang="en-US"/>
          </a:p>
        </p:txBody>
      </p:sp>
      <p:sp>
        <p:nvSpPr>
          <p:cNvPr id="4" name="Slide Number Placeholder 3"/>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7510480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Content Placeholder 2"/>
          <p:cNvSpPr>
            <a:spLocks noGrp="1"/>
          </p:cNvSpPr>
          <p:nvPr>
            <p:ph idx="1"/>
          </p:nvPr>
        </p:nvSpPr>
        <p:spPr>
          <a:xfrm>
            <a:off x="5183717"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209127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318" y="457200"/>
            <a:ext cx="3932767" cy="1600200"/>
          </a:xfrm>
        </p:spPr>
        <p:txBody>
          <a:bodyPr anchor="b"/>
          <a:lstStyle>
            <a:lvl1pPr>
              <a:defRPr sz="3200"/>
            </a:lvl1pPr>
          </a:lstStyle>
          <a:p>
            <a:r>
              <a:rPr lang="zh-CN" altLang="en-US"/>
              <a:t>单击此处编辑母版标题样式</a:t>
            </a:r>
          </a:p>
        </p:txBody>
      </p:sp>
      <p:sp>
        <p:nvSpPr>
          <p:cNvPr id="3" name="Picture Placeholder 2"/>
          <p:cNvSpPr>
            <a:spLocks noGrp="1"/>
          </p:cNvSpPr>
          <p:nvPr>
            <p:ph type="pic" idx="1"/>
          </p:nvPr>
        </p:nvSpPr>
        <p:spPr>
          <a:xfrm>
            <a:off x="5183717"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Text Placeholder 3"/>
          <p:cNvSpPr>
            <a:spLocks noGrp="1"/>
          </p:cNvSpPr>
          <p:nvPr>
            <p:ph type="body" sz="half" idx="2"/>
          </p:nvPr>
        </p:nvSpPr>
        <p:spPr>
          <a:xfrm>
            <a:off x="840318"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lvl1pPr>
              <a:defRPr/>
            </a:lvl1pPr>
          </a:lstStyle>
          <a:p>
            <a:fld id="{303155EF-2DF4-1741-90B1-64A55A429061}" type="datetimeFigureOut">
              <a:rPr lang="en-US" smtClean="0"/>
              <a:t>6/4/19</a:t>
            </a:fld>
            <a:endParaRPr lang="en-US"/>
          </a:p>
        </p:txBody>
      </p:sp>
      <p:sp>
        <p:nvSpPr>
          <p:cNvPr id="6" name="Footer Placeholder 5"/>
          <p:cNvSpPr>
            <a:spLocks noGrp="1"/>
          </p:cNvSpPr>
          <p:nvPr>
            <p:ph type="ftr" sz="quarter" idx="11"/>
          </p:nvPr>
        </p:nvSpPr>
        <p:spPr/>
        <p:txBody>
          <a:bodyPr/>
          <a:lstStyle>
            <a:lvl1pPr>
              <a:defRPr/>
            </a:lvl1pPr>
          </a:lstStyle>
          <a:p>
            <a:endParaRPr lang="en-US"/>
          </a:p>
        </p:txBody>
      </p:sp>
      <p:sp>
        <p:nvSpPr>
          <p:cNvPr id="7" name="Slide Number Placeholder 6"/>
          <p:cNvSpPr>
            <a:spLocks noGrp="1"/>
          </p:cNvSpPr>
          <p:nvPr>
            <p:ph type="sldNum" sz="quarter" idx="12"/>
          </p:nvPr>
        </p:nvSpPr>
        <p:spPr/>
        <p:txBody>
          <a:bodyPr/>
          <a:lstStyle>
            <a:lvl1pPr>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35310898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5.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noChangeArrowheads="1"/>
          </p:cNvSpPr>
          <p:nvPr>
            <p:ph type="title" idx="4294967295"/>
          </p:nvPr>
        </p:nvSpPr>
        <p:spPr bwMode="auto">
          <a:xfrm>
            <a:off x="812800" y="228600"/>
            <a:ext cx="10871200"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sym typeface="Tw Cen MT" charset="0"/>
              </a:rPr>
              <a:t>单击此处编辑母版标题样式</a:t>
            </a:r>
            <a:endParaRPr lang="zh-CN" altLang="zh-CN">
              <a:sym typeface="Tw Cen MT" charset="0"/>
            </a:endParaRPr>
          </a:p>
        </p:txBody>
      </p:sp>
      <p:sp>
        <p:nvSpPr>
          <p:cNvPr id="1027" name="Text Placeholder 12"/>
          <p:cNvSpPr>
            <a:spLocks noGrp="1" noChangeArrowheads="1"/>
          </p:cNvSpPr>
          <p:nvPr>
            <p:ph type="body" idx="1"/>
          </p:nvPr>
        </p:nvSpPr>
        <p:spPr bwMode="auto">
          <a:xfrm>
            <a:off x="817033" y="1600201"/>
            <a:ext cx="108712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Tw Cen MT" charset="0"/>
              </a:rPr>
              <a:t>单击此处编辑母版文本样式</a:t>
            </a:r>
          </a:p>
          <a:p>
            <a:pPr lvl="1"/>
            <a:r>
              <a:rPr lang="zh-CN" altLang="en-US">
                <a:sym typeface="Tw Cen MT" charset="0"/>
              </a:rPr>
              <a:t>二级</a:t>
            </a:r>
          </a:p>
          <a:p>
            <a:pPr lvl="2"/>
            <a:r>
              <a:rPr lang="zh-CN" altLang="en-US">
                <a:sym typeface="Tw Cen MT" charset="0"/>
              </a:rPr>
              <a:t>三级</a:t>
            </a:r>
          </a:p>
          <a:p>
            <a:pPr lvl="3"/>
            <a:r>
              <a:rPr lang="zh-CN" altLang="en-US">
                <a:sym typeface="Tw Cen MT" charset="0"/>
              </a:rPr>
              <a:t>四级</a:t>
            </a:r>
          </a:p>
          <a:p>
            <a:pPr lvl="4"/>
            <a:r>
              <a:rPr lang="zh-CN" altLang="en-US">
                <a:sym typeface="Tw Cen MT" charset="0"/>
              </a:rPr>
              <a:t>五级</a:t>
            </a:r>
            <a:endParaRPr lang="zh-CN" altLang="zh-CN">
              <a:sym typeface="Tw Cen MT" charset="0"/>
            </a:endParaRPr>
          </a:p>
        </p:txBody>
      </p:sp>
      <p:sp>
        <p:nvSpPr>
          <p:cNvPr id="1028" name="Date Placeholder 13"/>
          <p:cNvSpPr>
            <a:spLocks noGrp="1" noChangeArrowheads="1"/>
          </p:cNvSpPr>
          <p:nvPr>
            <p:ph type="dt" sz="half" idx="2"/>
          </p:nvPr>
        </p:nvSpPr>
        <p:spPr bwMode="auto">
          <a:xfrm>
            <a:off x="8128000" y="6248401"/>
            <a:ext cx="3556000" cy="3651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1400">
                <a:solidFill>
                  <a:schemeClr val="tx2"/>
                </a:solidFill>
              </a:defRPr>
            </a:lvl1pPr>
          </a:lstStyle>
          <a:p>
            <a:fld id="{303155EF-2DF4-1741-90B1-64A55A429061}" type="datetimeFigureOut">
              <a:rPr lang="en-US" smtClean="0"/>
              <a:t>6/4/19</a:t>
            </a:fld>
            <a:endParaRPr lang="en-US"/>
          </a:p>
        </p:txBody>
      </p:sp>
      <p:sp>
        <p:nvSpPr>
          <p:cNvPr id="1029" name="Footer Placeholder 2"/>
          <p:cNvSpPr>
            <a:spLocks noGrp="1" noChangeArrowheads="1"/>
          </p:cNvSpPr>
          <p:nvPr>
            <p:ph type="ftr" sz="quarter" idx="3"/>
          </p:nvPr>
        </p:nvSpPr>
        <p:spPr bwMode="auto">
          <a:xfrm>
            <a:off x="812801" y="6248401"/>
            <a:ext cx="7228417" cy="36512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400">
                <a:solidFill>
                  <a:schemeClr val="tx2"/>
                </a:solidFill>
              </a:defRPr>
            </a:lvl1pPr>
          </a:lstStyle>
          <a:p>
            <a:endParaRPr lang="en-US"/>
          </a:p>
        </p:txBody>
      </p:sp>
      <p:sp>
        <p:nvSpPr>
          <p:cNvPr id="1030" name="Rectangle 6"/>
          <p:cNvSpPr>
            <a:spLocks noChangeArrowheads="1"/>
          </p:cNvSpPr>
          <p:nvPr/>
        </p:nvSpPr>
        <p:spPr bwMode="auto">
          <a:xfrm>
            <a:off x="0" y="1235075"/>
            <a:ext cx="12192000" cy="319088"/>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1" name="Rectangle 7"/>
          <p:cNvSpPr>
            <a:spLocks noChangeArrowheads="1"/>
          </p:cNvSpPr>
          <p:nvPr/>
        </p:nvSpPr>
        <p:spPr bwMode="auto">
          <a:xfrm>
            <a:off x="0" y="1279525"/>
            <a:ext cx="711200" cy="228600"/>
          </a:xfrm>
          <a:prstGeom prst="rect">
            <a:avLst/>
          </a:prstGeom>
          <a:solidFill>
            <a:schemeClr val="accent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2" name="Rectangle 8"/>
          <p:cNvSpPr>
            <a:spLocks noChangeArrowheads="1"/>
          </p:cNvSpPr>
          <p:nvPr/>
        </p:nvSpPr>
        <p:spPr bwMode="auto">
          <a:xfrm>
            <a:off x="787400" y="1279525"/>
            <a:ext cx="11404600" cy="22860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nchor="ctr"/>
          <a:lstStyle/>
          <a:p>
            <a:pPr algn="ctr"/>
            <a:endParaRPr lang="zh-CN" altLang="zh-CN" sz="1800">
              <a:solidFill>
                <a:srgbClr val="F9F9F9"/>
              </a:solidFill>
              <a:latin typeface="Tw Cen MT" charset="0"/>
              <a:ea typeface="Tw Cen MT" charset="0"/>
              <a:cs typeface="Tw Cen MT" charset="0"/>
              <a:sym typeface="Tw Cen MT" charset="0"/>
            </a:endParaRPr>
          </a:p>
        </p:txBody>
      </p:sp>
      <p:sp>
        <p:nvSpPr>
          <p:cNvPr id="1033"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a:defRPr sz="1400" b="1">
                <a:solidFill>
                  <a:srgbClr val="FFFFFF"/>
                </a:solidFill>
              </a:defRPr>
            </a:lvl1pPr>
          </a:lstStyle>
          <a:p>
            <a:fld id="{C40B3FA6-D919-224B-B620-2160513AC47C}" type="slidenum">
              <a:rPr lang="en-US" smtClean="0"/>
              <a:t>‹#›</a:t>
            </a:fld>
            <a:endParaRPr lang="en-US"/>
          </a:p>
        </p:txBody>
      </p:sp>
    </p:spTree>
    <p:extLst>
      <p:ext uri="{BB962C8B-B14F-4D97-AF65-F5344CB8AC3E}">
        <p14:creationId xmlns:p14="http://schemas.microsoft.com/office/powerpoint/2010/main" val="21017117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rtl="0" eaLnBrk="1" fontAlgn="base" hangingPunct="1">
        <a:spcBef>
          <a:spcPct val="0"/>
        </a:spcBef>
        <a:spcAft>
          <a:spcPct val="0"/>
        </a:spcAft>
        <a:defRPr sz="4400" kern="1200">
          <a:solidFill>
            <a:schemeClr val="tx2"/>
          </a:solidFill>
          <a:effectLst>
            <a:outerShdw blurRad="38100" dist="38100" dir="2700000" algn="tl">
              <a:srgbClr val="C0C0C0"/>
            </a:outerShdw>
          </a:effectLst>
          <a:latin typeface="+mj-lt"/>
          <a:ea typeface="+mj-ea"/>
          <a:cs typeface="+mj-cs"/>
          <a:sym typeface="Tw Cen MT" charset="0"/>
        </a:defRPr>
      </a:lvl1pPr>
      <a:lvl2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2pPr>
      <a:lvl3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3pPr>
      <a:lvl4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4pPr>
      <a:lvl5pPr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5pPr>
      <a:lvl6pPr marL="4572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6pPr>
      <a:lvl7pPr marL="9144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7pPr>
      <a:lvl8pPr marL="13716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8pPr>
      <a:lvl9pPr marL="1828800" algn="l" rtl="0" eaLnBrk="1" fontAlgn="base" hangingPunct="1">
        <a:spcBef>
          <a:spcPct val="0"/>
        </a:spcBef>
        <a:spcAft>
          <a:spcPct val="0"/>
        </a:spcAft>
        <a:defRPr sz="4400">
          <a:solidFill>
            <a:schemeClr val="tx2"/>
          </a:solidFill>
          <a:effectLst>
            <a:outerShdw blurRad="38100" dist="38100" dir="2700000" algn="tl">
              <a:srgbClr val="C0C0C0"/>
            </a:outerShdw>
          </a:effectLst>
          <a:latin typeface="Garamond" charset="0"/>
          <a:ea typeface="STXinwei" charset="-122"/>
          <a:sym typeface="Tw Cen MT" charset="0"/>
        </a:defRPr>
      </a:lvl9pPr>
    </p:titleStyle>
    <p:bodyStyle>
      <a:lvl1pPr marL="320675" indent="-320675" algn="l" defTabSz="0" rtl="0" eaLnBrk="1" fontAlgn="base" hangingPunct="1">
        <a:spcBef>
          <a:spcPts val="700"/>
        </a:spcBef>
        <a:spcAft>
          <a:spcPct val="0"/>
        </a:spcAft>
        <a:buClr>
          <a:schemeClr val="accent2"/>
        </a:buClr>
        <a:buSzPct val="60000"/>
        <a:buFont typeface="Wingdings" charset="2"/>
        <a:buChar char=""/>
        <a:defRPr sz="3200" kern="1200">
          <a:solidFill>
            <a:srgbClr val="000066"/>
          </a:solidFill>
          <a:latin typeface="+mn-lt"/>
          <a:ea typeface="+mn-ea"/>
          <a:cs typeface="+mn-cs"/>
          <a:sym typeface="Tw Cen MT" charset="0"/>
        </a:defRPr>
      </a:lvl1pPr>
      <a:lvl2pPr marL="639763" indent="-273050" algn="l" defTabSz="0" rtl="0" eaLnBrk="1" fontAlgn="base" hangingPunct="1">
        <a:spcBef>
          <a:spcPts val="550"/>
        </a:spcBef>
        <a:spcAft>
          <a:spcPct val="0"/>
        </a:spcAft>
        <a:buClr>
          <a:schemeClr val="accent1"/>
        </a:buClr>
        <a:buSzPct val="70000"/>
        <a:buFont typeface="Wingdings 2" charset="2"/>
        <a:buChar char=""/>
        <a:defRPr sz="2800" kern="1200">
          <a:solidFill>
            <a:schemeClr val="tx1"/>
          </a:solidFill>
          <a:latin typeface="+mn-lt"/>
          <a:ea typeface="+mn-ea"/>
          <a:cs typeface="+mn-cs"/>
          <a:sym typeface="Tw Cen MT" charset="0"/>
        </a:defRPr>
      </a:lvl2pPr>
      <a:lvl3pPr marL="914400" indent="-228600" algn="l" defTabSz="0" rtl="0" eaLnBrk="1" fontAlgn="base" hangingPunct="1">
        <a:spcBef>
          <a:spcPts val="500"/>
        </a:spcBef>
        <a:spcAft>
          <a:spcPct val="0"/>
        </a:spcAft>
        <a:buClr>
          <a:schemeClr val="accent2"/>
        </a:buClr>
        <a:buSzPct val="75000"/>
        <a:buFont typeface="Wingdings" charset="2"/>
        <a:buChar char=""/>
        <a:defRPr sz="2400" kern="1200">
          <a:solidFill>
            <a:schemeClr val="tx1"/>
          </a:solidFill>
          <a:latin typeface="+mn-lt"/>
          <a:ea typeface="+mn-ea"/>
          <a:cs typeface="+mn-cs"/>
          <a:sym typeface="Tw Cen MT" charset="0"/>
        </a:defRPr>
      </a:lvl3pPr>
      <a:lvl4pPr marL="1371600" indent="-228600" algn="l" defTabSz="0" rtl="0" eaLnBrk="1" fontAlgn="base" hangingPunct="1">
        <a:spcBef>
          <a:spcPts val="400"/>
        </a:spcBef>
        <a:spcAft>
          <a:spcPct val="0"/>
        </a:spcAft>
        <a:buClr>
          <a:srgbClr val="A5AB81"/>
        </a:buClr>
        <a:buSzPct val="75000"/>
        <a:buFont typeface="Wingdings" charset="2"/>
        <a:buChar char=""/>
        <a:defRPr sz="2000" kern="1200">
          <a:solidFill>
            <a:schemeClr val="tx1"/>
          </a:solidFill>
          <a:latin typeface="+mn-lt"/>
          <a:ea typeface="+mn-ea"/>
          <a:cs typeface="+mn-cs"/>
          <a:sym typeface="Tw Cen MT" charset="0"/>
        </a:defRPr>
      </a:lvl4pPr>
      <a:lvl5pPr marL="1828800" indent="-228600" algn="l" defTabSz="0" rtl="0" eaLnBrk="1" fontAlgn="base" hangingPunct="1">
        <a:spcBef>
          <a:spcPts val="400"/>
        </a:spcBef>
        <a:spcAft>
          <a:spcPct val="0"/>
        </a:spcAft>
        <a:buClr>
          <a:srgbClr val="D8B25C"/>
        </a:buClr>
        <a:buSzPct val="65000"/>
        <a:buFont typeface="Wingdings" charset="2"/>
        <a:buChar char=""/>
        <a:defRPr sz="2000" kern="1200">
          <a:solidFill>
            <a:schemeClr val="tx1"/>
          </a:solidFill>
          <a:latin typeface="+mn-lt"/>
          <a:ea typeface="+mn-ea"/>
          <a:cs typeface="+mn-cs"/>
          <a:sym typeface="Tw Cen MT" charset="0"/>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812800" y="228600"/>
            <a:ext cx="10871200" cy="990600"/>
          </a:xfrm>
          <a:prstGeom prst="rect">
            <a:avLst/>
          </a:prstGeom>
        </p:spPr>
        <p:txBody>
          <a:bodyPr vert="horz" anchor="b" anchorCtr="0">
            <a:normAutofit/>
          </a:bodyPr>
          <a:lstStyle/>
          <a:p>
            <a:r>
              <a:rPr kumimoji="0" lang="zh-CN" altLang="en-US" dirty="0"/>
              <a:t>单击此处编辑母版标题样式</a:t>
            </a:r>
            <a:endParaRPr kumimoji="0" lang="en-US" dirty="0"/>
          </a:p>
        </p:txBody>
      </p:sp>
      <p:sp>
        <p:nvSpPr>
          <p:cNvPr id="13" name="文本占位符 12"/>
          <p:cNvSpPr>
            <a:spLocks noGrp="1"/>
          </p:cNvSpPr>
          <p:nvPr>
            <p:ph type="body" idx="1"/>
          </p:nvPr>
        </p:nvSpPr>
        <p:spPr>
          <a:xfrm>
            <a:off x="816864" y="1600200"/>
            <a:ext cx="10871200" cy="4526280"/>
          </a:xfrm>
          <a:prstGeom prst="rect">
            <a:avLst/>
          </a:prstGeom>
        </p:spPr>
        <p:txBody>
          <a:bodyPr vert="horz">
            <a:normAutofit/>
          </a:bodyPr>
          <a:lstStyle/>
          <a:p>
            <a:pPr lvl="0" eaLnBrk="1" latinLnBrk="0" hangingPunct="1"/>
            <a:r>
              <a:rPr kumimoji="0" lang="zh-CN" altLang="en-US" dirty="0"/>
              <a:t>单击此处编辑母版文本样式</a:t>
            </a:r>
          </a:p>
          <a:p>
            <a:pPr lvl="1" eaLnBrk="1" latinLnBrk="0" hangingPunct="1"/>
            <a:r>
              <a:rPr kumimoji="0" lang="zh-CN" altLang="en-US" dirty="0"/>
              <a:t>第二级</a:t>
            </a:r>
          </a:p>
          <a:p>
            <a:pPr lvl="2" eaLnBrk="1" latinLnBrk="0" hangingPunct="1"/>
            <a:r>
              <a:rPr kumimoji="0" lang="zh-CN" altLang="en-US" dirty="0"/>
              <a:t>第三级</a:t>
            </a:r>
          </a:p>
          <a:p>
            <a:pPr lvl="3" eaLnBrk="1" latinLnBrk="0" hangingPunct="1"/>
            <a:r>
              <a:rPr kumimoji="0" lang="zh-CN" altLang="en-US" dirty="0"/>
              <a:t>第四级</a:t>
            </a:r>
          </a:p>
          <a:p>
            <a:pPr lvl="4" eaLnBrk="1" latinLnBrk="0" hangingPunct="1"/>
            <a:r>
              <a:rPr kumimoji="0" lang="zh-CN" altLang="en-US" dirty="0"/>
              <a:t>第五级</a:t>
            </a:r>
            <a:endParaRPr kumimoji="0" lang="en-US" dirty="0"/>
          </a:p>
        </p:txBody>
      </p:sp>
      <p:sp>
        <p:nvSpPr>
          <p:cNvPr id="7" name="矩形 6"/>
          <p:cNvSpPr/>
          <p:nvPr/>
        </p:nvSpPr>
        <p:spPr bwMode="white">
          <a:xfrm>
            <a:off x="0" y="1234440"/>
            <a:ext cx="12192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8" name="矩形 7"/>
          <p:cNvSpPr/>
          <p:nvPr/>
        </p:nvSpPr>
        <p:spPr>
          <a:xfrm>
            <a:off x="0" y="1280160"/>
            <a:ext cx="7112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9" name="矩形 8"/>
          <p:cNvSpPr/>
          <p:nvPr/>
        </p:nvSpPr>
        <p:spPr>
          <a:xfrm>
            <a:off x="787400" y="1280160"/>
            <a:ext cx="1140460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350" dirty="0"/>
          </a:p>
        </p:txBody>
      </p:sp>
      <p:sp>
        <p:nvSpPr>
          <p:cNvPr id="10" name="灯片编号占位符 28"/>
          <p:cNvSpPr txBox="1">
            <a:spLocks/>
          </p:cNvSpPr>
          <p:nvPr/>
        </p:nvSpPr>
        <p:spPr>
          <a:xfrm>
            <a:off x="10668000" y="228600"/>
            <a:ext cx="1117600" cy="381000"/>
          </a:xfrm>
          <a:prstGeom prst="rect">
            <a:avLst/>
          </a:prstGeom>
        </p:spPr>
        <p:txBody>
          <a:bodyPr/>
          <a:lstStyle>
            <a:defPPr>
              <a:defRPr lang="zh-CN"/>
            </a:defPPr>
            <a:lvl1pPr marL="0" algn="l" defTabSz="914400" rtl="0" eaLnBrk="1" latinLnBrk="0" hangingPunct="1">
              <a:defRPr sz="180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2FA3F23-FB17-DA42-A396-3D6A7B312BC5}" type="slidenum">
              <a:rPr kumimoji="1" lang="zh-CN" altLang="en-US" sz="1800" smtClean="0"/>
              <a:pPr/>
              <a:t>‹#›</a:t>
            </a:fld>
            <a:endParaRPr kumimoji="1" lang="zh-CN" altLang="en-US" sz="1800"/>
          </a:p>
        </p:txBody>
      </p:sp>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164554" y="154308"/>
            <a:ext cx="1401847" cy="1051385"/>
          </a:xfrm>
          <a:prstGeom prst="rect">
            <a:avLst/>
          </a:prstGeom>
        </p:spPr>
      </p:pic>
      <p:pic>
        <p:nvPicPr>
          <p:cNvPr id="3" name="图片 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781853" y="213245"/>
            <a:ext cx="1271740" cy="933511"/>
          </a:xfrm>
          <a:prstGeom prst="rect">
            <a:avLst/>
          </a:prstGeom>
        </p:spPr>
      </p:pic>
      <p:sp>
        <p:nvSpPr>
          <p:cNvPr id="15" name="Slide Number Placeholder 22"/>
          <p:cNvSpPr>
            <a:spLocks noGrp="1" noChangeArrowheads="1"/>
          </p:cNvSpPr>
          <p:nvPr>
            <p:ph type="sldNum" sz="quarter" idx="4"/>
          </p:nvPr>
        </p:nvSpPr>
        <p:spPr bwMode="auto">
          <a:xfrm>
            <a:off x="0" y="1271589"/>
            <a:ext cx="7112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ctr" eaLnBrk="1" hangingPunct="1">
              <a:buFont typeface="DejaVu Sans" charset="0"/>
              <a:buNone/>
              <a:defRPr sz="1400" b="1">
                <a:solidFill>
                  <a:srgbClr val="FFFFFF"/>
                </a:solidFill>
                <a:latin typeface="+mn-lt"/>
                <a:ea typeface="+mn-ea"/>
                <a:sym typeface="Tw Cen MT" charset="0"/>
              </a:defRPr>
            </a:lvl1pPr>
          </a:lstStyle>
          <a:p>
            <a:pPr>
              <a:defRPr/>
            </a:pPr>
            <a:fld id="{60E94E14-69DE-614B-B663-A406CCE34E08}" type="slidenum">
              <a:rPr lang="zh-CN" altLang="en-US"/>
              <a:pPr>
                <a:defRPr/>
              </a:pPr>
              <a:t>‹#›</a:t>
            </a:fld>
            <a:endParaRPr lang="zh-CN" altLang="en-US" dirty="0"/>
          </a:p>
        </p:txBody>
      </p:sp>
    </p:spTree>
    <p:extLst>
      <p:ext uri="{BB962C8B-B14F-4D97-AF65-F5344CB8AC3E}">
        <p14:creationId xmlns:p14="http://schemas.microsoft.com/office/powerpoint/2010/main" val="216132523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hdr="0" ftr="0" dt="0"/>
  <p:txStyles>
    <p:titleStyle>
      <a:lvl1pPr algn="l" rtl="0" eaLnBrk="1" latinLnBrk="0" hangingPunct="1">
        <a:spcBef>
          <a:spcPct val="0"/>
        </a:spcBef>
        <a:buNone/>
        <a:defRPr kumimoji="0" sz="2400" kern="1200">
          <a:solidFill>
            <a:schemeClr val="tx2"/>
          </a:solidFill>
          <a:latin typeface="+mj-lt"/>
          <a:ea typeface="+mj-ea"/>
          <a:cs typeface="+mj-cs"/>
        </a:defRPr>
      </a:lvl1pPr>
    </p:titleStyle>
    <p:bodyStyle>
      <a:lvl1pPr marL="240030" indent="-240030" algn="l" rtl="0" eaLnBrk="1" latinLnBrk="0" hangingPunct="1">
        <a:spcBef>
          <a:spcPts val="525"/>
        </a:spcBef>
        <a:buClr>
          <a:schemeClr val="accent2"/>
        </a:buClr>
        <a:buSzPct val="60000"/>
        <a:buFont typeface="Wingdings"/>
        <a:buChar char=""/>
        <a:defRPr kumimoji="0" sz="2175" kern="1200">
          <a:solidFill>
            <a:schemeClr val="tx1"/>
          </a:solidFill>
          <a:latin typeface="+mn-lt"/>
          <a:ea typeface="+mn-ea"/>
          <a:cs typeface="+mn-cs"/>
        </a:defRPr>
      </a:lvl1pPr>
      <a:lvl2pPr marL="480060" indent="-205740" algn="l" rtl="0" eaLnBrk="1" latinLnBrk="0" hangingPunct="1">
        <a:spcBef>
          <a:spcPts val="413"/>
        </a:spcBef>
        <a:buClr>
          <a:schemeClr val="accent1"/>
        </a:buClr>
        <a:buSzPct val="70000"/>
        <a:buFont typeface="Wingdings 2"/>
        <a:buChar char=""/>
        <a:defRPr kumimoji="0" sz="1950" kern="1200">
          <a:solidFill>
            <a:schemeClr val="tx1"/>
          </a:solidFill>
          <a:latin typeface="+mn-lt"/>
          <a:ea typeface="+mn-ea"/>
          <a:cs typeface="+mn-cs"/>
        </a:defRPr>
      </a:lvl2pPr>
      <a:lvl3pPr marL="685800" indent="-171450" algn="l" rtl="0" eaLnBrk="1" latinLnBrk="0" hangingPunct="1">
        <a:spcBef>
          <a:spcPts val="375"/>
        </a:spcBef>
        <a:buClr>
          <a:schemeClr val="accent2"/>
        </a:buClr>
        <a:buSzPct val="75000"/>
        <a:buFont typeface="Wingdings"/>
        <a:buChar char=""/>
        <a:defRPr kumimoji="0" sz="1725" kern="1200">
          <a:solidFill>
            <a:schemeClr val="tx1"/>
          </a:solidFill>
          <a:latin typeface="+mn-lt"/>
          <a:ea typeface="+mn-ea"/>
          <a:cs typeface="+mn-cs"/>
        </a:defRPr>
      </a:lvl3pPr>
      <a:lvl4pPr marL="1028700" indent="-171450" algn="l" rtl="0" eaLnBrk="1" latinLnBrk="0" hangingPunct="1">
        <a:spcBef>
          <a:spcPts val="300"/>
        </a:spcBef>
        <a:buClr>
          <a:schemeClr val="accent3"/>
        </a:buClr>
        <a:buSzPct val="75000"/>
        <a:buFont typeface="Wingdings"/>
        <a:buChar char=""/>
        <a:defRPr kumimoji="0" sz="1500" kern="1200">
          <a:solidFill>
            <a:schemeClr val="tx1"/>
          </a:solidFill>
          <a:latin typeface="+mn-lt"/>
          <a:ea typeface="+mn-ea"/>
          <a:cs typeface="+mn-cs"/>
        </a:defRPr>
      </a:lvl4pPr>
      <a:lvl5pPr marL="1371600" indent="-171450" algn="l" rtl="0" eaLnBrk="1" latinLnBrk="0" hangingPunct="1">
        <a:spcBef>
          <a:spcPts val="300"/>
        </a:spcBef>
        <a:buClr>
          <a:schemeClr val="accent4"/>
        </a:buClr>
        <a:buSzPct val="65000"/>
        <a:buFont typeface="Wingdings"/>
        <a:buChar char=""/>
        <a:defRPr kumimoji="0" sz="1500" kern="1200">
          <a:solidFill>
            <a:schemeClr val="tx1"/>
          </a:solidFill>
          <a:latin typeface="+mn-lt"/>
          <a:ea typeface="+mn-ea"/>
          <a:cs typeface="+mn-cs"/>
        </a:defRPr>
      </a:lvl5pPr>
      <a:lvl6pPr marL="1577340" indent="-171450" algn="l" rtl="0" eaLnBrk="1" latinLnBrk="0" hangingPunct="1">
        <a:spcBef>
          <a:spcPct val="20000"/>
        </a:spcBef>
        <a:buClr>
          <a:schemeClr val="accent1"/>
        </a:buClr>
        <a:buFont typeface="Wingdings"/>
        <a:buChar char="§"/>
        <a:defRPr kumimoji="0" sz="1350" kern="1200" baseline="0">
          <a:solidFill>
            <a:schemeClr val="tx1"/>
          </a:solidFill>
          <a:latin typeface="+mn-lt"/>
          <a:ea typeface="+mn-ea"/>
          <a:cs typeface="+mn-cs"/>
        </a:defRPr>
      </a:lvl6pPr>
      <a:lvl7pPr marL="1783080" indent="-171450" algn="l" rtl="0" eaLnBrk="1" latinLnBrk="0" hangingPunct="1">
        <a:spcBef>
          <a:spcPct val="20000"/>
        </a:spcBef>
        <a:buClr>
          <a:schemeClr val="accent2"/>
        </a:buClr>
        <a:buFont typeface="Wingdings"/>
        <a:buChar char="§"/>
        <a:defRPr kumimoji="0" sz="1350" kern="1200" baseline="0">
          <a:solidFill>
            <a:schemeClr val="tx1"/>
          </a:solidFill>
          <a:latin typeface="+mn-lt"/>
          <a:ea typeface="+mn-ea"/>
          <a:cs typeface="+mn-cs"/>
        </a:defRPr>
      </a:lvl7pPr>
      <a:lvl8pPr marL="1988820" indent="-171450" algn="l" rtl="0" eaLnBrk="1" latinLnBrk="0" hangingPunct="1">
        <a:spcBef>
          <a:spcPct val="20000"/>
        </a:spcBef>
        <a:buClr>
          <a:schemeClr val="accent3"/>
        </a:buClr>
        <a:buFont typeface="Wingdings"/>
        <a:buChar char="§"/>
        <a:defRPr kumimoji="0" sz="1350" kern="1200" baseline="0">
          <a:solidFill>
            <a:schemeClr val="tx1"/>
          </a:solidFill>
          <a:latin typeface="+mn-lt"/>
          <a:ea typeface="+mn-ea"/>
          <a:cs typeface="+mn-cs"/>
        </a:defRPr>
      </a:lvl8pPr>
      <a:lvl9pPr marL="2194560" indent="-171450" algn="l" rtl="0" eaLnBrk="1" latinLnBrk="0" hangingPunct="1">
        <a:spcBef>
          <a:spcPct val="20000"/>
        </a:spcBef>
        <a:buClr>
          <a:schemeClr val="accent4"/>
        </a:buClr>
        <a:buFont typeface="Wingdings"/>
        <a:buChar char="§"/>
        <a:defRPr kumimoji="0" sz="135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36.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slide" Target="slide38.xml"/><Relationship Id="rId4" Type="http://schemas.openxmlformats.org/officeDocument/2006/relationships/slide" Target="slide3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gif"/><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gif"/><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9.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2.png"/><Relationship Id="rId4" Type="http://schemas.openxmlformats.org/officeDocument/2006/relationships/image" Target="../media/image51.pn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55.jp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9DF59FB-2E86-3041-AFFB-6632BB676D05}"/>
              </a:ext>
            </a:extLst>
          </p:cNvPr>
          <p:cNvPicPr>
            <a:picLocks noChangeAspect="1"/>
          </p:cNvPicPr>
          <p:nvPr/>
        </p:nvPicPr>
        <p:blipFill>
          <a:blip r:embed="rId2"/>
          <a:stretch>
            <a:fillRect/>
          </a:stretch>
        </p:blipFill>
        <p:spPr>
          <a:xfrm>
            <a:off x="9034384" y="698450"/>
            <a:ext cx="2387600" cy="2260600"/>
          </a:xfrm>
          <a:prstGeom prst="rect">
            <a:avLst/>
          </a:prstGeom>
        </p:spPr>
      </p:pic>
      <p:pic>
        <p:nvPicPr>
          <p:cNvPr id="7" name="Picture 6">
            <a:extLst>
              <a:ext uri="{FF2B5EF4-FFF2-40B4-BE49-F238E27FC236}">
                <a16:creationId xmlns:a16="http://schemas.microsoft.com/office/drawing/2014/main" id="{0FFE79D4-9240-7943-932F-F614FCB06266}"/>
              </a:ext>
            </a:extLst>
          </p:cNvPr>
          <p:cNvPicPr>
            <a:picLocks noChangeAspect="1"/>
          </p:cNvPicPr>
          <p:nvPr/>
        </p:nvPicPr>
        <p:blipFill>
          <a:blip r:embed="rId3"/>
          <a:stretch>
            <a:fillRect/>
          </a:stretch>
        </p:blipFill>
        <p:spPr>
          <a:xfrm>
            <a:off x="1347580" y="4521418"/>
            <a:ext cx="1790700" cy="1803400"/>
          </a:xfrm>
          <a:prstGeom prst="rect">
            <a:avLst/>
          </a:prstGeom>
        </p:spPr>
      </p:pic>
      <p:sp>
        <p:nvSpPr>
          <p:cNvPr id="8" name="TextBox 7">
            <a:extLst>
              <a:ext uri="{FF2B5EF4-FFF2-40B4-BE49-F238E27FC236}">
                <a16:creationId xmlns:a16="http://schemas.microsoft.com/office/drawing/2014/main" id="{F75B2542-C28D-ED47-A7A3-F66A96D992C2}"/>
              </a:ext>
            </a:extLst>
          </p:cNvPr>
          <p:cNvSpPr txBox="1"/>
          <p:nvPr/>
        </p:nvSpPr>
        <p:spPr>
          <a:xfrm>
            <a:off x="1347580" y="1320919"/>
            <a:ext cx="1729961" cy="1015663"/>
          </a:xfrm>
          <a:prstGeom prst="rect">
            <a:avLst/>
          </a:prstGeom>
          <a:noFill/>
        </p:spPr>
        <p:txBody>
          <a:bodyPr wrap="none" rtlCol="0">
            <a:spAutoFit/>
          </a:bodyPr>
          <a:lstStyle/>
          <a:p>
            <a:r>
              <a:rPr lang="zh-CN" altLang="en-US" sz="6000" b="1" dirty="0">
                <a:latin typeface="SimHei" panose="02010609060101010101" pitchFamily="49" charset="-122"/>
                <a:ea typeface="SimHei" panose="02010609060101010101" pitchFamily="49" charset="-122"/>
              </a:rPr>
              <a:t>数据</a:t>
            </a:r>
            <a:endParaRPr lang="en-US" sz="6000" b="1"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66C480B7-5328-A647-A34C-CF213901A20D}"/>
              </a:ext>
            </a:extLst>
          </p:cNvPr>
          <p:cNvSpPr txBox="1"/>
          <p:nvPr/>
        </p:nvSpPr>
        <p:spPr>
          <a:xfrm>
            <a:off x="7146941" y="4521418"/>
            <a:ext cx="4010009" cy="1815882"/>
          </a:xfrm>
          <a:prstGeom prst="rect">
            <a:avLst/>
          </a:prstGeom>
          <a:noFill/>
        </p:spPr>
        <p:txBody>
          <a:bodyPr wrap="none" rtlCol="0">
            <a:spAutoFit/>
          </a:bodyPr>
          <a:lstStyle/>
          <a:p>
            <a:pPr algn="r"/>
            <a:r>
              <a:rPr lang="zh-CN" altLang="en-US" sz="2800" dirty="0"/>
              <a:t>王晔</a:t>
            </a:r>
            <a:endParaRPr lang="en-US" altLang="zh-CN" sz="2800" dirty="0"/>
          </a:p>
          <a:p>
            <a:pPr algn="r"/>
            <a:r>
              <a:rPr lang="zh-CN" altLang="en-US" sz="2800" dirty="0"/>
              <a:t>华东师范大学</a:t>
            </a:r>
            <a:endParaRPr lang="en-US" altLang="zh-CN" sz="2800" dirty="0"/>
          </a:p>
          <a:p>
            <a:pPr algn="r"/>
            <a:r>
              <a:rPr lang="zh-CN" altLang="en-US" sz="2800" dirty="0"/>
              <a:t>数据科学与工程学院</a:t>
            </a:r>
            <a:endParaRPr lang="en-US" altLang="zh-CN" sz="2800" dirty="0"/>
          </a:p>
          <a:p>
            <a:pPr algn="r"/>
            <a:r>
              <a:rPr lang="en-US" sz="2800" dirty="0" err="1"/>
              <a:t>ywang@dase.ecnu.edu.cn</a:t>
            </a:r>
            <a:endParaRPr lang="en-US" sz="2800" dirty="0"/>
          </a:p>
        </p:txBody>
      </p:sp>
    </p:spTree>
    <p:extLst>
      <p:ext uri="{BB962C8B-B14F-4D97-AF65-F5344CB8AC3E}">
        <p14:creationId xmlns:p14="http://schemas.microsoft.com/office/powerpoint/2010/main" val="5963849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DCD30-AA1B-5445-A7E3-1A5850AFC825}"/>
              </a:ext>
            </a:extLst>
          </p:cNvPr>
          <p:cNvSpPr txBox="1"/>
          <p:nvPr/>
        </p:nvSpPr>
        <p:spPr>
          <a:xfrm>
            <a:off x="1378356" y="539882"/>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7DFF709B-412C-C943-A6DC-926DF19CE66F}"/>
              </a:ext>
            </a:extLst>
          </p:cNvPr>
          <p:cNvSpPr txBox="1"/>
          <p:nvPr/>
        </p:nvSpPr>
        <p:spPr>
          <a:xfrm>
            <a:off x="4746912" y="788287"/>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376031BB-6A06-9C42-BA94-B9E553F2EAC1}"/>
              </a:ext>
            </a:extLst>
          </p:cNvPr>
          <p:cNvSpPr txBox="1"/>
          <p:nvPr/>
        </p:nvSpPr>
        <p:spPr>
          <a:xfrm>
            <a:off x="1096228" y="1647170"/>
            <a:ext cx="218521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、类别型属性</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671594CD-E9E3-E447-83E9-91EFE1EA881A}"/>
              </a:ext>
            </a:extLst>
          </p:cNvPr>
          <p:cNvSpPr txBox="1"/>
          <p:nvPr/>
        </p:nvSpPr>
        <p:spPr>
          <a:xfrm>
            <a:off x="1906707" y="2390120"/>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多元属性：</a:t>
            </a:r>
            <a:endParaRPr lang="en-US" altLang="zh-CN"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11EAE90-3750-9944-BCBF-8A7E1445DD25}"/>
                  </a:ext>
                </a:extLst>
              </p:cNvPr>
              <p:cNvSpPr txBox="1"/>
              <p:nvPr/>
            </p:nvSpPr>
            <p:spPr>
              <a:xfrm>
                <a:off x="2733843" y="2851785"/>
                <a:ext cx="2500107" cy="7870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𝑑</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r>
                            <a:rPr lang="en-US" sz="2400" b="0" i="1" smtClean="0">
                              <a:latin typeface="Cambria Math" panose="02040503050406030204" pitchFamily="18" charset="0"/>
                            </a:rPr>
                            <m:t>,</m:t>
                          </m:r>
                          <m:r>
                            <a:rPr lang="en-US" sz="2400" b="0" i="1" smtClean="0">
                              <a:latin typeface="Cambria Math" panose="02040503050406030204" pitchFamily="18" charset="0"/>
                            </a:rPr>
                            <m:t>𝑌</m:t>
                          </m:r>
                        </m:e>
                      </m:d>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𝑚</m:t>
                          </m:r>
                        </m:num>
                        <m:den>
                          <m:r>
                            <a:rPr lang="en-US" sz="2400" b="0" i="1" smtClean="0">
                              <a:latin typeface="Cambria Math" panose="02040503050406030204" pitchFamily="18" charset="0"/>
                            </a:rPr>
                            <m:t>𝑝</m:t>
                          </m:r>
                        </m:den>
                      </m:f>
                    </m:oMath>
                  </m:oMathPara>
                </a14:m>
                <a:endParaRPr lang="en-US" sz="2400" b="0" i="0" dirty="0">
                  <a:latin typeface="SimHei" panose="02010609060101010101" pitchFamily="49" charset="-122"/>
                  <a:ea typeface="SimHei" panose="02010609060101010101" pitchFamily="49" charset="-122"/>
                </a:endParaRPr>
              </a:p>
            </p:txBody>
          </p:sp>
        </mc:Choice>
        <mc:Fallback xmlns="">
          <p:sp>
            <p:nvSpPr>
              <p:cNvPr id="12" name="TextBox 11">
                <a:extLst>
                  <a:ext uri="{FF2B5EF4-FFF2-40B4-BE49-F238E27FC236}">
                    <a16:creationId xmlns:a16="http://schemas.microsoft.com/office/drawing/2014/main" id="{C11EAE90-3750-9944-BCBF-8A7E1445DD25}"/>
                  </a:ext>
                </a:extLst>
              </p:cNvPr>
              <p:cNvSpPr txBox="1">
                <a:spLocks noRot="1" noChangeAspect="1" noMove="1" noResize="1" noEditPoints="1" noAdjustHandles="1" noChangeArrowheads="1" noChangeShapeType="1" noTextEdit="1"/>
              </p:cNvSpPr>
              <p:nvPr/>
            </p:nvSpPr>
            <p:spPr>
              <a:xfrm>
                <a:off x="2733843" y="2851785"/>
                <a:ext cx="2500107" cy="787075"/>
              </a:xfrm>
              <a:prstGeom prst="rect">
                <a:avLst/>
              </a:prstGeom>
              <a:blipFill>
                <a:blip r:embed="rId3"/>
                <a:stretch>
                  <a:fillRect b="-4762"/>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8F5CCF06-D8BA-AD4F-B09B-9767FF0E5C37}"/>
              </a:ext>
            </a:extLst>
          </p:cNvPr>
          <p:cNvSpPr txBox="1"/>
          <p:nvPr/>
        </p:nvSpPr>
        <p:spPr>
          <a:xfrm>
            <a:off x="1872068" y="3681056"/>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二元属性：</a:t>
            </a:r>
            <a:endParaRPr lang="en-US" altLang="zh-CN" sz="2400" dirty="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75E51310-72D7-0941-BD06-CE610E51192C}"/>
              </a:ext>
            </a:extLst>
          </p:cNvPr>
          <p:cNvSpPr txBox="1"/>
          <p:nvPr/>
        </p:nvSpPr>
        <p:spPr>
          <a:xfrm>
            <a:off x="2733842" y="4301206"/>
            <a:ext cx="32624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杰卡德</a:t>
            </a:r>
            <a:r>
              <a:rPr lang="en-US" altLang="zh-CN" sz="2400" dirty="0">
                <a:latin typeface="SimHei" panose="02010609060101010101" pitchFamily="49" charset="-122"/>
                <a:ea typeface="SimHei" panose="02010609060101010101" pitchFamily="49" charset="-122"/>
              </a:rPr>
              <a:t>(</a:t>
            </a:r>
            <a:r>
              <a:rPr lang="en-US" sz="2400" dirty="0">
                <a:latin typeface="SimHei" panose="02010609060101010101" pitchFamily="49" charset="-122"/>
                <a:ea typeface="SimHei" panose="02010609060101010101" pitchFamily="49" charset="-122"/>
              </a:rPr>
              <a:t>Jaccard)</a:t>
            </a:r>
            <a:r>
              <a:rPr lang="zh-CN" altLang="en-US" sz="2400" dirty="0">
                <a:latin typeface="SimHei" panose="02010609060101010101" pitchFamily="49" charset="-122"/>
                <a:ea typeface="SimHei" panose="02010609060101010101" pitchFamily="49" charset="-122"/>
              </a:rPr>
              <a:t>距离</a:t>
            </a:r>
            <a:r>
              <a:rPr lang="en-US" altLang="zh-CN" sz="2400" dirty="0">
                <a:latin typeface="SimHei" panose="02010609060101010101" pitchFamily="49" charset="-122"/>
                <a:ea typeface="SimHei" panose="02010609060101010101" pitchFamily="49" charset="-122"/>
              </a:rPr>
              <a:t>:</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FAFAE21-5631-914E-A542-3E6A30CC3F48}"/>
                  </a:ext>
                </a:extLst>
              </p:cNvPr>
              <p:cNvSpPr txBox="1"/>
              <p:nvPr/>
            </p:nvSpPr>
            <p:spPr>
              <a:xfrm>
                <a:off x="3526442" y="4888332"/>
                <a:ext cx="3362158" cy="645498"/>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den>
                    </m:f>
                  </m:oMath>
                </a14:m>
                <a:r>
                  <a:rPr lang="en-US" sz="2400" dirty="0">
                    <a:latin typeface="SimHei" panose="02010609060101010101" pitchFamily="49" charset="-122"/>
                    <a:ea typeface="SimHei" panose="02010609060101010101" pitchFamily="49" charset="-122"/>
                  </a:rPr>
                  <a:t> </a:t>
                </a:r>
              </a:p>
            </p:txBody>
          </p:sp>
        </mc:Choice>
        <mc:Fallback xmlns="">
          <p:sp>
            <p:nvSpPr>
              <p:cNvPr id="16" name="TextBox 15">
                <a:extLst>
                  <a:ext uri="{FF2B5EF4-FFF2-40B4-BE49-F238E27FC236}">
                    <a16:creationId xmlns:a16="http://schemas.microsoft.com/office/drawing/2014/main" id="{BFAFAE21-5631-914E-A542-3E6A30CC3F48}"/>
                  </a:ext>
                </a:extLst>
              </p:cNvPr>
              <p:cNvSpPr txBox="1">
                <a:spLocks noRot="1" noChangeAspect="1" noMove="1" noResize="1" noEditPoints="1" noAdjustHandles="1" noChangeArrowheads="1" noChangeShapeType="1" noTextEdit="1"/>
              </p:cNvSpPr>
              <p:nvPr/>
            </p:nvSpPr>
            <p:spPr>
              <a:xfrm>
                <a:off x="3526442" y="4888332"/>
                <a:ext cx="3362158" cy="645498"/>
              </a:xfrm>
              <a:prstGeom prst="rect">
                <a:avLst/>
              </a:prstGeom>
              <a:blipFill>
                <a:blip r:embed="rId4"/>
                <a:stretch>
                  <a:fillRect l="-377" b="-1923"/>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418137B3-1F6F-8840-AC0B-C6C87C6A5054}"/>
              </a:ext>
            </a:extLst>
          </p:cNvPr>
          <p:cNvSpPr txBox="1"/>
          <p:nvPr/>
        </p:nvSpPr>
        <p:spPr>
          <a:xfrm>
            <a:off x="2768481" y="5592580"/>
            <a:ext cx="8763119"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汉明</a:t>
            </a:r>
            <a:r>
              <a:rPr lang="en-US" sz="2400" dirty="0">
                <a:latin typeface="SimHei" panose="02010609060101010101" pitchFamily="49" charset="-122"/>
                <a:ea typeface="SimHei" panose="02010609060101010101" pitchFamily="49" charset="-122"/>
              </a:rPr>
              <a:t>(Hamming)</a:t>
            </a:r>
            <a:r>
              <a:rPr lang="zh-CN" altLang="en-US" sz="2400" dirty="0">
                <a:latin typeface="SimHei" panose="02010609060101010101" pitchFamily="49" charset="-122"/>
                <a:ea typeface="SimHei" panose="02010609060101010101" pitchFamily="49" charset="-122"/>
              </a:rPr>
              <a:t>距离</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 表明两个字符串在多少个对应位置出现了不同字符</a:t>
            </a:r>
            <a:endParaRPr lang="en-US" altLang="zh-CN"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0701022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0762DE8-ADBF-1648-A9EE-F073B28E5EC0}"/>
              </a:ext>
            </a:extLst>
          </p:cNvPr>
          <p:cNvSpPr txBox="1"/>
          <p:nvPr/>
        </p:nvSpPr>
        <p:spPr>
          <a:xfrm>
            <a:off x="1350186" y="60073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7388703-D31B-C54C-9BE6-64E48FB13001}"/>
              </a:ext>
            </a:extLst>
          </p:cNvPr>
          <p:cNvSpPr txBox="1"/>
          <p:nvPr/>
        </p:nvSpPr>
        <p:spPr>
          <a:xfrm>
            <a:off x="4746912" y="819834"/>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51C9750A-2FD4-A74A-BC9A-98ED004AC67F}"/>
              </a:ext>
            </a:extLst>
          </p:cNvPr>
          <p:cNvSpPr txBox="1"/>
          <p:nvPr/>
        </p:nvSpPr>
        <p:spPr>
          <a:xfrm>
            <a:off x="887362" y="1522690"/>
            <a:ext cx="80021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例：</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DD192170-F86A-BD42-BCC8-8698E5ED50BE}"/>
              </a:ext>
            </a:extLst>
          </p:cNvPr>
          <p:cNvSpPr txBox="1"/>
          <p:nvPr/>
        </p:nvSpPr>
        <p:spPr>
          <a:xfrm>
            <a:off x="887362" y="2130057"/>
            <a:ext cx="8340745"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Q1</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X={1,1,0,0,1},Y={1,0,0,1,0},</a:t>
            </a:r>
            <a:r>
              <a:rPr lang="zh-CN" altLang="en-US" sz="2400" dirty="0">
                <a:latin typeface="SimHei" panose="02010609060101010101" pitchFamily="49" charset="-122"/>
                <a:ea typeface="SimHei" panose="02010609060101010101" pitchFamily="49" charset="-122"/>
              </a:rPr>
              <a:t>求它们的</a:t>
            </a:r>
            <a:r>
              <a:rPr lang="en-US" altLang="zh-CN" sz="2400" dirty="0">
                <a:latin typeface="SimHei" panose="02010609060101010101" pitchFamily="49" charset="-122"/>
                <a:ea typeface="SimHei" panose="02010609060101010101" pitchFamily="49" charset="-122"/>
              </a:rPr>
              <a:t>Jaccard</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6DC0EB3F-EF92-C042-B8FA-B3B3529D5546}"/>
              </a:ext>
            </a:extLst>
          </p:cNvPr>
          <p:cNvSpPr txBox="1"/>
          <p:nvPr/>
        </p:nvSpPr>
        <p:spPr>
          <a:xfrm>
            <a:off x="1287471" y="2630209"/>
            <a:ext cx="10237779" cy="1569660"/>
          </a:xfrm>
          <a:prstGeom prst="rect">
            <a:avLst/>
          </a:prstGeom>
          <a:noFill/>
        </p:spPr>
        <p:txBody>
          <a:bodyPr wrap="square" rtlCol="0">
            <a:spAutoFit/>
          </a:bodyPr>
          <a:lstStyle/>
          <a:p>
            <a:r>
              <a:rPr lang="en-US" sz="2400" dirty="0"/>
              <a:t>Ans</a:t>
            </a:r>
            <a:r>
              <a:rPr lang="zh-CN" altLang="en-US" sz="2400" dirty="0"/>
              <a:t>：</a:t>
            </a:r>
            <a:endParaRPr lang="en-US" altLang="zh-CN" sz="2400" dirty="0"/>
          </a:p>
          <a:p>
            <a:r>
              <a:rPr lang="zh-CN" altLang="en-US" sz="2400" dirty="0"/>
              <a:t>对象</a:t>
            </a:r>
            <a:r>
              <a:rPr lang="en-US" altLang="zh-CN" sz="2400" dirty="0"/>
              <a:t>X</a:t>
            </a:r>
            <a:r>
              <a:rPr lang="zh-CN" altLang="en-US" sz="2400" dirty="0"/>
              <a:t>，</a:t>
            </a:r>
            <a:r>
              <a:rPr lang="en-US" altLang="zh-CN" sz="2400" dirty="0"/>
              <a:t>Y</a:t>
            </a:r>
            <a:r>
              <a:rPr lang="zh-CN" altLang="en-US" sz="2400" dirty="0"/>
              <a:t>中取值同为</a:t>
            </a:r>
            <a:r>
              <a:rPr lang="en-US" altLang="zh-CN" sz="2400" dirty="0"/>
              <a:t>1</a:t>
            </a:r>
            <a:r>
              <a:rPr lang="zh-CN" altLang="en-US" sz="2400" dirty="0"/>
              <a:t>的属性个数</a:t>
            </a:r>
            <a:r>
              <a:rPr lang="en-US" altLang="zh-CN" sz="2400" dirty="0"/>
              <a:t>p</a:t>
            </a:r>
            <a:r>
              <a:rPr lang="zh-CN" altLang="en-US" sz="2400" dirty="0"/>
              <a:t>为</a:t>
            </a:r>
            <a:r>
              <a:rPr lang="en-US" altLang="zh-CN" sz="2400" dirty="0"/>
              <a:t>1</a:t>
            </a:r>
            <a:r>
              <a:rPr lang="zh-CN" altLang="en-US" sz="2400" dirty="0"/>
              <a:t>，</a:t>
            </a:r>
            <a:r>
              <a:rPr lang="en-US" altLang="zh-CN" sz="2400" dirty="0"/>
              <a:t>X</a:t>
            </a:r>
            <a:r>
              <a:rPr lang="zh-CN" altLang="en-US" sz="2400" dirty="0"/>
              <a:t>取</a:t>
            </a:r>
            <a:r>
              <a:rPr lang="en-US" altLang="zh-CN" sz="2400" dirty="0"/>
              <a:t>1</a:t>
            </a:r>
            <a:r>
              <a:rPr lang="zh-CN" altLang="en-US" sz="2400" dirty="0"/>
              <a:t>且</a:t>
            </a:r>
            <a:r>
              <a:rPr lang="en-US" altLang="zh-CN" sz="2400" dirty="0"/>
              <a:t>Y</a:t>
            </a:r>
            <a:r>
              <a:rPr lang="zh-CN" altLang="en-US" sz="2400" dirty="0"/>
              <a:t>取</a:t>
            </a:r>
            <a:r>
              <a:rPr lang="en-US" altLang="zh-CN" sz="2400" dirty="0"/>
              <a:t>0</a:t>
            </a:r>
            <a:r>
              <a:rPr lang="zh-CN" altLang="en-US" sz="2400" dirty="0"/>
              <a:t>的属性个数</a:t>
            </a:r>
            <a:r>
              <a:rPr lang="en-US" altLang="zh-CN" sz="2400" dirty="0"/>
              <a:t>q</a:t>
            </a:r>
            <a:r>
              <a:rPr lang="zh-CN" altLang="en-US" sz="2400" dirty="0"/>
              <a:t>为</a:t>
            </a:r>
            <a:r>
              <a:rPr lang="en-US" altLang="zh-CN" sz="2400" dirty="0"/>
              <a:t>2</a:t>
            </a:r>
            <a:r>
              <a:rPr lang="zh-CN" altLang="en-US" sz="2400" dirty="0"/>
              <a:t>，</a:t>
            </a:r>
            <a:r>
              <a:rPr lang="en-US" altLang="zh-CN" sz="2400" dirty="0"/>
              <a:t>X</a:t>
            </a:r>
            <a:r>
              <a:rPr lang="zh-CN" altLang="en-US" sz="2400" dirty="0"/>
              <a:t>取</a:t>
            </a:r>
            <a:r>
              <a:rPr lang="en-US" altLang="zh-CN" sz="2400" dirty="0"/>
              <a:t>0</a:t>
            </a:r>
            <a:r>
              <a:rPr lang="zh-CN" altLang="en-US" sz="2400" dirty="0"/>
              <a:t>且</a:t>
            </a:r>
            <a:r>
              <a:rPr lang="en-US" altLang="zh-CN" sz="2400" dirty="0"/>
              <a:t>Y</a:t>
            </a:r>
            <a:r>
              <a:rPr lang="zh-CN" altLang="en-US" sz="2400" dirty="0"/>
              <a:t>取</a:t>
            </a:r>
            <a:r>
              <a:rPr lang="en-US" altLang="zh-CN" sz="2400" dirty="0"/>
              <a:t>1</a:t>
            </a:r>
            <a:r>
              <a:rPr lang="zh-CN" altLang="en-US" sz="2400" dirty="0"/>
              <a:t>的属性个数</a:t>
            </a:r>
            <a:r>
              <a:rPr lang="en-US" altLang="zh-CN" sz="2400" dirty="0"/>
              <a:t>r</a:t>
            </a:r>
            <a:r>
              <a:rPr lang="zh-CN" altLang="en-US" sz="2400" dirty="0"/>
              <a:t>为</a:t>
            </a:r>
            <a:r>
              <a:rPr lang="en-US" altLang="zh-CN" sz="2400" dirty="0"/>
              <a:t>1</a:t>
            </a:r>
            <a:r>
              <a:rPr lang="zh-CN" altLang="en-US" sz="2400" dirty="0"/>
              <a:t>，则他们的</a:t>
            </a:r>
            <a:r>
              <a:rPr lang="en-US" altLang="zh-CN" sz="2400" dirty="0"/>
              <a:t>Jaccard</a:t>
            </a:r>
            <a:r>
              <a:rPr lang="zh-CN" altLang="en-US" sz="2400" dirty="0"/>
              <a:t>距离为</a:t>
            </a:r>
            <a:endParaRPr lang="en-US" altLang="zh-CN" sz="2400" dirty="0"/>
          </a:p>
          <a:p>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427D067-3ABD-E74D-9DBB-137DED593B94}"/>
                  </a:ext>
                </a:extLst>
              </p:cNvPr>
              <p:cNvSpPr txBox="1"/>
              <p:nvPr/>
            </p:nvSpPr>
            <p:spPr>
              <a:xfrm>
                <a:off x="3752240" y="3871253"/>
                <a:ext cx="4916117" cy="657231"/>
              </a:xfrm>
              <a:prstGeom prst="rect">
                <a:avLst/>
              </a:prstGeom>
              <a:noFill/>
            </p:spPr>
            <p:txBody>
              <a:bodyPr wrap="square" rtlCol="0">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f>
                      <m:fPr>
                        <m:ctrlPr>
                          <a:rPr lang="en-US" sz="2400" i="1">
                            <a:latin typeface="Cambria Math" panose="02040503050406030204" pitchFamily="18" charset="0"/>
                          </a:rPr>
                        </m:ctrlPr>
                      </m:fPr>
                      <m:num>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num>
                      <m:den>
                        <m:r>
                          <a:rPr lang="en-US" sz="2400" b="0" i="1" smtClean="0">
                            <a:latin typeface="Cambria Math" panose="02040503050406030204" pitchFamily="18" charset="0"/>
                          </a:rPr>
                          <m:t>𝑝</m:t>
                        </m:r>
                        <m:r>
                          <a:rPr lang="en-US" sz="2400" b="0" i="1" smtClean="0">
                            <a:latin typeface="Cambria Math" panose="02040503050406030204" pitchFamily="18" charset="0"/>
                          </a:rPr>
                          <m:t>+</m:t>
                        </m:r>
                        <m:r>
                          <a:rPr lang="en-US" sz="2400" b="0" i="1" smtClean="0">
                            <a:latin typeface="Cambria Math" panose="02040503050406030204" pitchFamily="18" charset="0"/>
                          </a:rPr>
                          <m:t>𝑞</m:t>
                        </m:r>
                        <m:r>
                          <a:rPr lang="en-US" sz="2400" b="0" i="1" smtClean="0">
                            <a:latin typeface="Cambria Math" panose="02040503050406030204" pitchFamily="18" charset="0"/>
                          </a:rPr>
                          <m:t>+</m:t>
                        </m:r>
                        <m:r>
                          <a:rPr lang="en-US" sz="2400" b="0" i="1" smtClean="0">
                            <a:latin typeface="Cambria Math" panose="02040503050406030204" pitchFamily="18" charset="0"/>
                          </a:rPr>
                          <m:t>𝑟</m:t>
                        </m:r>
                      </m:den>
                    </m:f>
                  </m:oMath>
                </a14:m>
                <a:r>
                  <a:rPr lang="zh-CN" altLang="en-US" sz="2400" dirty="0">
                    <a:latin typeface="SimHei" panose="02010609060101010101" pitchFamily="49" charset="-122"/>
                    <a:ea typeface="SimHei" panose="02010609060101010101" pitchFamily="49" charset="-122"/>
                  </a:rPr>
                  <a:t> </a:t>
                </a:r>
                <a14:m>
                  <m:oMath xmlns:m="http://schemas.openxmlformats.org/officeDocument/2006/math">
                    <m:r>
                      <a:rPr lang="en-US" sz="2400" i="1" smtClean="0">
                        <a:latin typeface="Cambria Math" panose="02040503050406030204" pitchFamily="18" charset="0"/>
                      </a:rPr>
                      <m:t>=</m:t>
                    </m:r>
                  </m:oMath>
                </a14:m>
                <a:r>
                  <a:rPr lang="zh-CN" altLang="en-US" sz="2400" dirty="0"/>
                  <a:t> </a:t>
                </a:r>
                <a14:m>
                  <m:oMath xmlns:m="http://schemas.openxmlformats.org/officeDocument/2006/math">
                    <m:f>
                      <m:fPr>
                        <m:ctrlPr>
                          <a:rPr lang="en-US" sz="2400" i="1">
                            <a:latin typeface="Cambria Math" panose="02040503050406030204" pitchFamily="18" charset="0"/>
                          </a:rPr>
                        </m:ctrlPr>
                      </m:fPr>
                      <m:num>
                        <m:r>
                          <a:rPr lang="en-US" altLang="zh-CN" sz="2400" b="0" i="1" smtClean="0">
                            <a:latin typeface="Cambria Math" panose="02040503050406030204" pitchFamily="18" charset="0"/>
                          </a:rPr>
                          <m:t>1+2</m:t>
                        </m:r>
                      </m:num>
                      <m:den>
                        <m:r>
                          <a:rPr lang="en-US" altLang="zh-CN" sz="2400" b="0" i="1" smtClean="0">
                            <a:latin typeface="Cambria Math" panose="02040503050406030204" pitchFamily="18" charset="0"/>
                          </a:rPr>
                          <m:t>1+2+1</m:t>
                        </m:r>
                      </m:den>
                    </m:f>
                    <m:r>
                      <a:rPr lang="en-US" altLang="zh-CN" sz="2400" b="0" i="1" smtClean="0">
                        <a:latin typeface="Cambria Math" panose="02040503050406030204" pitchFamily="18" charset="0"/>
                      </a:rPr>
                      <m:t>=</m:t>
                    </m:r>
                    <m:f>
                      <m:fPr>
                        <m:ctrlPr>
                          <a:rPr lang="en-US" sz="2400" i="1" smtClean="0">
                            <a:latin typeface="Cambria Math" panose="02040503050406030204" pitchFamily="18" charset="0"/>
                          </a:rPr>
                        </m:ctrlPr>
                      </m:fPr>
                      <m:num>
                        <m:r>
                          <a:rPr lang="en-US" altLang="zh-CN" sz="2400" b="0" i="1" smtClean="0">
                            <a:latin typeface="Cambria Math" panose="02040503050406030204" pitchFamily="18" charset="0"/>
                          </a:rPr>
                          <m:t>3</m:t>
                        </m:r>
                      </m:num>
                      <m:den>
                        <m:r>
                          <a:rPr lang="en-US" altLang="zh-CN" sz="2400" b="0" i="1" smtClean="0">
                            <a:latin typeface="Cambria Math" panose="02040503050406030204" pitchFamily="18" charset="0"/>
                          </a:rPr>
                          <m:t>4</m:t>
                        </m:r>
                      </m:den>
                    </m:f>
                  </m:oMath>
                </a14:m>
                <a:endParaRPr lang="en-US" sz="2400" dirty="0">
                  <a:latin typeface="SimHei" panose="02010609060101010101" pitchFamily="49" charset="-122"/>
                  <a:ea typeface="SimHei" panose="02010609060101010101" pitchFamily="49" charset="-122"/>
                </a:endParaRPr>
              </a:p>
            </p:txBody>
          </p:sp>
        </mc:Choice>
        <mc:Fallback xmlns="">
          <p:sp>
            <p:nvSpPr>
              <p:cNvPr id="9" name="TextBox 8">
                <a:extLst>
                  <a:ext uri="{FF2B5EF4-FFF2-40B4-BE49-F238E27FC236}">
                    <a16:creationId xmlns:a16="http://schemas.microsoft.com/office/drawing/2014/main" id="{1427D067-3ABD-E74D-9DBB-137DED593B94}"/>
                  </a:ext>
                </a:extLst>
              </p:cNvPr>
              <p:cNvSpPr txBox="1">
                <a:spLocks noRot="1" noChangeAspect="1" noMove="1" noResize="1" noEditPoints="1" noAdjustHandles="1" noChangeArrowheads="1" noChangeShapeType="1" noTextEdit="1"/>
              </p:cNvSpPr>
              <p:nvPr/>
            </p:nvSpPr>
            <p:spPr>
              <a:xfrm>
                <a:off x="3752240" y="3871253"/>
                <a:ext cx="4916117" cy="657231"/>
              </a:xfrm>
              <a:prstGeom prst="rect">
                <a:avLst/>
              </a:prstGeom>
              <a:blipFill>
                <a:blip r:embed="rId2"/>
                <a:stretch>
                  <a:fillRect l="-25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52A798D-77E8-B940-A533-F55067DB9261}"/>
              </a:ext>
            </a:extLst>
          </p:cNvPr>
          <p:cNvSpPr txBox="1"/>
          <p:nvPr/>
        </p:nvSpPr>
        <p:spPr>
          <a:xfrm>
            <a:off x="887361" y="4642813"/>
            <a:ext cx="818685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Q2</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str1=’board’,str2=’broad’</a:t>
            </a:r>
            <a:r>
              <a:rPr lang="zh-CN" altLang="en-US" sz="2400" dirty="0">
                <a:latin typeface="SimHei" panose="02010609060101010101" pitchFamily="49" charset="-122"/>
                <a:ea typeface="SimHei" panose="02010609060101010101" pitchFamily="49" charset="-122"/>
              </a:rPr>
              <a:t>，计算</a:t>
            </a:r>
            <a:r>
              <a:rPr lang="en-US" altLang="zh-CN" sz="2400" dirty="0">
                <a:latin typeface="SimHei" panose="02010609060101010101" pitchFamily="49" charset="-122"/>
                <a:ea typeface="SimHei" panose="02010609060101010101" pitchFamily="49" charset="-122"/>
              </a:rPr>
              <a:t>Hamming</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858B17D-5256-EE4B-B6D9-048F696B8E60}"/>
                  </a:ext>
                </a:extLst>
              </p:cNvPr>
              <p:cNvSpPr txBox="1"/>
              <p:nvPr/>
            </p:nvSpPr>
            <p:spPr>
              <a:xfrm>
                <a:off x="1294181" y="5250180"/>
                <a:ext cx="9420202" cy="830997"/>
              </a:xfrm>
              <a:prstGeom prst="rect">
                <a:avLst/>
              </a:prstGeom>
              <a:noFill/>
            </p:spPr>
            <p:txBody>
              <a:bodyPr wrap="square" rtlCol="0">
                <a:spAutoFit/>
              </a:bodyPr>
              <a:lstStyle/>
              <a:p>
                <a:r>
                  <a:rPr lang="en-US" sz="2400" dirty="0">
                    <a:latin typeface="Cambria Math" panose="02040503050406030204" pitchFamily="18" charset="0"/>
                  </a:rPr>
                  <a:t>Ans</a:t>
                </a:r>
                <a:r>
                  <a:rPr lang="zh-CN" altLang="en-US" sz="2400" dirty="0">
                    <a:latin typeface="Cambria Math" panose="02040503050406030204" pitchFamily="18" charset="0"/>
                  </a:rPr>
                  <a:t>：</a:t>
                </a:r>
                <a:endParaRPr lang="en-US" sz="2400"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m:rPr>
                              <m:sty m:val="p"/>
                            </m:rPr>
                            <a:rPr lang="en-US" sz="2400" i="1" smtClean="0">
                              <a:latin typeface="Cambria Math" panose="02040503050406030204" pitchFamily="18" charset="0"/>
                            </a:rPr>
                            <m:t>str</m:t>
                          </m:r>
                          <m:r>
                            <a:rPr lang="en-US" altLang="zh-CN" sz="2400" b="0" i="1" smtClean="0">
                              <a:latin typeface="Cambria Math" panose="02040503050406030204" pitchFamily="18" charset="0"/>
                            </a:rPr>
                            <m:t>1</m:t>
                          </m:r>
                          <m:r>
                            <a:rPr lang="en-US" sz="2400" i="1">
                              <a:latin typeface="Cambria Math" panose="02040503050406030204" pitchFamily="18" charset="0"/>
                            </a:rPr>
                            <m:t>,</m:t>
                          </m:r>
                          <m:r>
                            <m:rPr>
                              <m:sty m:val="p"/>
                            </m:rPr>
                            <a:rPr lang="en-US" sz="2400" i="1" smtClean="0">
                              <a:latin typeface="Cambria Math" panose="02040503050406030204" pitchFamily="18" charset="0"/>
                            </a:rPr>
                            <m:t>str</m:t>
                          </m:r>
                          <m:r>
                            <a:rPr lang="en-US" altLang="zh-CN" sz="2400" b="0" i="1" smtClean="0">
                              <a:latin typeface="Cambria Math" panose="02040503050406030204" pitchFamily="18" charset="0"/>
                            </a:rPr>
                            <m:t>2</m:t>
                          </m:r>
                        </m:e>
                      </m:d>
                      <m:r>
                        <a:rPr lang="en-US" sz="2400" i="1">
                          <a:latin typeface="Cambria Math" panose="02040503050406030204" pitchFamily="18" charset="0"/>
                        </a:rPr>
                        <m:t>=</m:t>
                      </m:r>
                      <m:r>
                        <a:rPr lang="en-US" altLang="zh-CN" sz="2400" b="0" i="1" smtClean="0">
                          <a:latin typeface="Cambria Math" panose="02040503050406030204" pitchFamily="18" charset="0"/>
                        </a:rPr>
                        <m:t>3</m:t>
                      </m:r>
                    </m:oMath>
                  </m:oMathPara>
                </a14:m>
                <a:endParaRPr lang="en-US" sz="2400" dirty="0">
                  <a:latin typeface="SimHei" panose="02010609060101010101" pitchFamily="49" charset="-122"/>
                  <a:ea typeface="SimHei" panose="02010609060101010101" pitchFamily="49" charset="-122"/>
                </a:endParaRPr>
              </a:p>
            </p:txBody>
          </p:sp>
        </mc:Choice>
        <mc:Fallback xmlns="">
          <p:sp>
            <p:nvSpPr>
              <p:cNvPr id="12" name="TextBox 11">
                <a:extLst>
                  <a:ext uri="{FF2B5EF4-FFF2-40B4-BE49-F238E27FC236}">
                    <a16:creationId xmlns:a16="http://schemas.microsoft.com/office/drawing/2014/main" id="{A858B17D-5256-EE4B-B6D9-048F696B8E60}"/>
                  </a:ext>
                </a:extLst>
              </p:cNvPr>
              <p:cNvSpPr txBox="1">
                <a:spLocks noRot="1" noChangeAspect="1" noMove="1" noResize="1" noEditPoints="1" noAdjustHandles="1" noChangeArrowheads="1" noChangeShapeType="1" noTextEdit="1"/>
              </p:cNvSpPr>
              <p:nvPr/>
            </p:nvSpPr>
            <p:spPr>
              <a:xfrm>
                <a:off x="1294181" y="5250180"/>
                <a:ext cx="9420202" cy="830997"/>
              </a:xfrm>
              <a:prstGeom prst="rect">
                <a:avLst/>
              </a:prstGeom>
              <a:blipFill>
                <a:blip r:embed="rId3"/>
                <a:stretch>
                  <a:fillRect l="-942" t="-4478"/>
                </a:stretch>
              </a:blipFill>
            </p:spPr>
            <p:txBody>
              <a:bodyPr/>
              <a:lstStyle/>
              <a:p>
                <a:r>
                  <a:rPr lang="en-US">
                    <a:noFill/>
                  </a:rPr>
                  <a:t> </a:t>
                </a:r>
              </a:p>
            </p:txBody>
          </p:sp>
        </mc:Fallback>
      </mc:AlternateContent>
    </p:spTree>
    <p:extLst>
      <p:ext uri="{BB962C8B-B14F-4D97-AF65-F5344CB8AC3E}">
        <p14:creationId xmlns:p14="http://schemas.microsoft.com/office/powerpoint/2010/main" val="741409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D5D48EA-3BCC-C044-BE59-C163A271BCCA}"/>
              </a:ext>
            </a:extLst>
          </p:cNvPr>
          <p:cNvSpPr txBox="1"/>
          <p:nvPr/>
        </p:nvSpPr>
        <p:spPr>
          <a:xfrm>
            <a:off x="1417474" y="541232"/>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14D99710-F8C8-3249-970C-A21BD318BA85}"/>
              </a:ext>
            </a:extLst>
          </p:cNvPr>
          <p:cNvSpPr txBox="1"/>
          <p:nvPr/>
        </p:nvSpPr>
        <p:spPr>
          <a:xfrm>
            <a:off x="4746912" y="792783"/>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70424521-A7DF-5546-9760-938959C51B24}"/>
              </a:ext>
            </a:extLst>
          </p:cNvPr>
          <p:cNvSpPr txBox="1"/>
          <p:nvPr/>
        </p:nvSpPr>
        <p:spPr>
          <a:xfrm>
            <a:off x="1096227" y="1459727"/>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、序数型数值属性</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6993184-8D20-B647-88A0-6C320EA9548D}"/>
              </a:ext>
            </a:extLst>
          </p:cNvPr>
          <p:cNvSpPr txBox="1"/>
          <p:nvPr/>
        </p:nvSpPr>
        <p:spPr>
          <a:xfrm>
            <a:off x="1510747" y="1918614"/>
            <a:ext cx="9481931"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先将属性值归一到</a:t>
            </a:r>
            <a:r>
              <a:rPr lang="en-US" altLang="zh-CN" sz="2400" dirty="0">
                <a:latin typeface="SimHei" panose="02010609060101010101" pitchFamily="49" charset="-122"/>
                <a:ea typeface="SimHei" panose="02010609060101010101" pitchFamily="49" charset="-122"/>
              </a:rPr>
              <a:t>[0</a:t>
            </a:r>
            <a:r>
              <a:rPr lang="zh-CN" altLang="en-US" sz="2400" dirty="0">
                <a:latin typeface="SimHei" panose="02010609060101010101" pitchFamily="49" charset="-122"/>
                <a:ea typeface="SimHei" panose="02010609060101010101" pitchFamily="49" charset="-122"/>
              </a:rPr>
              <a:t>，</a:t>
            </a: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区间中的值，再利用距离函数计算归一化向量之间的距离。</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A76C4001-80E7-F046-A080-33FF906C7C86}"/>
              </a:ext>
            </a:extLst>
          </p:cNvPr>
          <p:cNvSpPr txBox="1"/>
          <p:nvPr/>
        </p:nvSpPr>
        <p:spPr>
          <a:xfrm>
            <a:off x="1506596" y="2688354"/>
            <a:ext cx="80021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例：</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340453E8-EE83-0D40-8E71-8C628C4CEAC2}"/>
              </a:ext>
            </a:extLst>
          </p:cNvPr>
          <p:cNvSpPr txBox="1"/>
          <p:nvPr/>
        </p:nvSpPr>
        <p:spPr>
          <a:xfrm>
            <a:off x="1506596" y="3103257"/>
            <a:ext cx="10082429" cy="1200329"/>
          </a:xfrm>
          <a:prstGeom prst="rect">
            <a:avLst/>
          </a:prstGeom>
          <a:noFill/>
        </p:spPr>
        <p:txBody>
          <a:bodyPr wrap="square" rtlCol="0">
            <a:spAutoFit/>
          </a:bodyPr>
          <a:lstStyle/>
          <a:p>
            <a:r>
              <a:rPr lang="en-US" altLang="zh-CN" sz="2400" dirty="0">
                <a:latin typeface="SimHei" panose="02010609060101010101" pitchFamily="49" charset="-122"/>
                <a:ea typeface="SimHei" panose="02010609060101010101" pitchFamily="49" charset="-122"/>
              </a:rPr>
              <a:t>Q1</a:t>
            </a:r>
            <a:r>
              <a:rPr lang="zh-CN" altLang="en-US" sz="2400" dirty="0">
                <a:latin typeface="SimHei" panose="02010609060101010101" pitchFamily="49" charset="-122"/>
                <a:ea typeface="SimHei" panose="02010609060101010101" pitchFamily="49" charset="-122"/>
              </a:rPr>
              <a:t>、假如英语口语考试成绩分为（不流利、较流利和流利）三档，作文次考试分为（不及格、及格、中等、良好和优秀）五档，假如学生</a:t>
            </a:r>
            <a:r>
              <a:rPr lang="en-US" altLang="zh-CN" sz="2400" dirty="0">
                <a:latin typeface="SimHei" panose="02010609060101010101" pitchFamily="49" charset="-122"/>
                <a:ea typeface="SimHei" panose="02010609060101010101" pitchFamily="49" charset="-122"/>
              </a:rPr>
              <a:t>X</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a:t>
            </a:r>
            <a:r>
              <a:rPr lang="zh-CN" altLang="en-US" sz="2400" dirty="0">
                <a:latin typeface="SimHei" panose="02010609060101010101" pitchFamily="49" charset="-122"/>
                <a:ea typeface="SimHei" panose="02010609060101010101" pitchFamily="49" charset="-122"/>
              </a:rPr>
              <a:t>的两门成绩分别为（不流利和及格）和（较流利和优秀），则他们的差异度？</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6B27451E-8150-D646-A945-299B44EB9000}"/>
                  </a:ext>
                </a:extLst>
              </p:cNvPr>
              <p:cNvSpPr txBox="1"/>
              <p:nvPr/>
            </p:nvSpPr>
            <p:spPr>
              <a:xfrm>
                <a:off x="1506597" y="4296027"/>
                <a:ext cx="10082428" cy="2038187"/>
              </a:xfrm>
              <a:prstGeom prst="rect">
                <a:avLst/>
              </a:prstGeom>
              <a:noFill/>
            </p:spPr>
            <p:txBody>
              <a:bodyPr wrap="square" rtlCol="0">
                <a:spAutoFit/>
              </a:bodyPr>
              <a:lstStyle/>
              <a:p>
                <a:r>
                  <a:rPr lang="en-US" sz="2400" dirty="0">
                    <a:latin typeface="SimHei" panose="02010609060101010101" pitchFamily="49" charset="-122"/>
                    <a:ea typeface="SimHei" panose="02010609060101010101" pitchFamily="49" charset="-122"/>
                  </a:rPr>
                  <a:t>Ans</a:t>
                </a:r>
                <a:r>
                  <a:rPr lang="zh-CN" altLang="en-US" sz="2400" dirty="0">
                    <a:latin typeface="SimHei" panose="02010609060101010101" pitchFamily="49" charset="-122"/>
                    <a:ea typeface="SimHei" panose="02010609060101010101" pitchFamily="49" charset="-122"/>
                  </a:rPr>
                  <a:t>：</a:t>
                </a:r>
                <a:endParaRPr lang="en-US" altLang="zh-CN" sz="2400" dirty="0">
                  <a:latin typeface="SimHei" panose="02010609060101010101" pitchFamily="49" charset="-122"/>
                  <a:ea typeface="SimHei" panose="02010609060101010101" pitchFamily="49" charset="-122"/>
                </a:endParaRPr>
              </a:p>
              <a:p>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它们归一化后的数据向量分别是</a:t>
                </a:r>
                <a:endParaRPr lang="en-US" altLang="zh-CN" sz="2400" dirty="0">
                  <a:latin typeface="SimHei" panose="02010609060101010101" pitchFamily="49" charset="-122"/>
                  <a:ea typeface="SimHei" panose="02010609060101010101" pitchFamily="49" charset="-122"/>
                </a:endParaRPr>
              </a:p>
              <a:p>
                <a:pPr algn="ctr"/>
                <a:r>
                  <a:rPr lang="en-US" altLang="zh-CN" sz="2400" dirty="0">
                    <a:latin typeface="SimHei" panose="02010609060101010101" pitchFamily="49" charset="-122"/>
                    <a:ea typeface="SimHei" panose="02010609060101010101" pitchFamily="49" charset="-122"/>
                  </a:rPr>
                  <a:t>X=(</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1−1</m:t>
                        </m:r>
                      </m:num>
                      <m:den>
                        <m:r>
                          <a:rPr lang="en-US" altLang="zh-CN" sz="2400" b="0" i="1" smtClean="0">
                            <a:latin typeface="Cambria Math" panose="02040503050406030204" pitchFamily="18" charset="0"/>
                          </a:rPr>
                          <m:t>3−1</m:t>
                        </m:r>
                      </m:den>
                    </m:f>
                  </m:oMath>
                </a14:m>
                <a:r>
                  <a:rPr lang="en-US" altLang="zh-CN" sz="2400"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5−1</m:t>
                        </m:r>
                      </m:den>
                    </m:f>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0,  0.25</m:t>
                        </m:r>
                      </m:e>
                    </m:d>
                    <m:r>
                      <a:rPr lang="zh-CN" altLang="en-US" sz="2400" b="0" i="1" smtClean="0">
                        <a:latin typeface="Cambria Math" panose="02040503050406030204" pitchFamily="18" charset="0"/>
                      </a:rPr>
                      <m:t>，</m:t>
                    </m:r>
                    <m:r>
                      <m:rPr>
                        <m:sty m:val="p"/>
                      </m:rPr>
                      <a:rPr lang="en-US" altLang="zh-CN" sz="2400" i="1">
                        <a:latin typeface="Cambria Math" panose="02040503050406030204" pitchFamily="18" charset="0"/>
                      </a:rPr>
                      <m:t>Y</m:t>
                    </m:r>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2−1</m:t>
                            </m:r>
                          </m:num>
                          <m:den>
                            <m:r>
                              <a:rPr lang="en-US" altLang="zh-CN" sz="2400" b="0" i="1" smtClean="0">
                                <a:latin typeface="Cambria Math" panose="02040503050406030204" pitchFamily="18" charset="0"/>
                              </a:rPr>
                              <m:t>3−1</m:t>
                            </m:r>
                          </m:den>
                        </m:f>
                        <m:r>
                          <a:rPr lang="en-US" altLang="zh-CN" sz="2400" b="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b="0" i="1" smtClean="0">
                                <a:latin typeface="Cambria Math" panose="02040503050406030204" pitchFamily="18" charset="0"/>
                              </a:rPr>
                              <m:t>5−1</m:t>
                            </m:r>
                          </m:num>
                          <m:den>
                            <m:r>
                              <a:rPr lang="en-US" altLang="zh-CN" sz="2400" b="0" i="1" smtClean="0">
                                <a:latin typeface="Cambria Math" panose="02040503050406030204" pitchFamily="18" charset="0"/>
                              </a:rPr>
                              <m:t>5−1</m:t>
                            </m:r>
                          </m:den>
                        </m:f>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0.5, 1</m:t>
                        </m:r>
                      </m:e>
                    </m:d>
                  </m:oMath>
                </a14:m>
                <a:endParaRPr lang="en-US" altLang="zh-CN" sz="2400" b="0" dirty="0">
                  <a:latin typeface="SimHei" panose="02010609060101010101" pitchFamily="49" charset="-122"/>
                  <a:ea typeface="SimHei" panose="02010609060101010101" pitchFamily="49" charset="-122"/>
                </a:endParaRPr>
              </a:p>
              <a:p>
                <a:pPr algn="ctr"/>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b="0" i="0" smtClean="0">
                        <a:latin typeface="Cambria Math" panose="02040503050406030204" pitchFamily="18" charset="0"/>
                      </a:rPr>
                      <m:t>=</m:t>
                    </m:r>
                    <m:r>
                      <a:rPr lang="en-US" sz="2400" b="0" i="1" smtClean="0">
                        <a:latin typeface="Cambria Math" panose="02040503050406030204" pitchFamily="18" charset="0"/>
                      </a:rPr>
                      <m:t> </m:t>
                    </m:r>
                    <m:rad>
                      <m:radPr>
                        <m:degHide m:val="on"/>
                        <m:ctrlPr>
                          <a:rPr lang="zh-CN" altLang="en-US" sz="2400" i="1" smtClean="0">
                            <a:latin typeface="Cambria Math" panose="02040503050406030204" pitchFamily="18" charset="0"/>
                          </a:rPr>
                        </m:ctrlPr>
                      </m:radPr>
                      <m:deg/>
                      <m:e>
                        <m:r>
                          <m:rPr>
                            <m:nor/>
                          </m:rPr>
                          <a:rPr lang="en-US" altLang="zh-CN" sz="2400" dirty="0" smtClean="0">
                            <a:latin typeface="SimHei" panose="02010609060101010101" pitchFamily="49" charset="-122"/>
                            <a:ea typeface="SimHei" panose="02010609060101010101" pitchFamily="49" charset="-122"/>
                          </a:rPr>
                          <m:t>(0.5−1)</m:t>
                        </m:r>
                        <m:r>
                          <m:rPr>
                            <m:nor/>
                          </m:rPr>
                          <a:rPr lang="en-US" altLang="zh-CN" sz="2400" baseline="30000" dirty="0" smtClean="0">
                            <a:latin typeface="SimHei" panose="02010609060101010101" pitchFamily="49" charset="-122"/>
                            <a:ea typeface="SimHei" panose="02010609060101010101" pitchFamily="49" charset="-122"/>
                          </a:rPr>
                          <m:t>2</m:t>
                        </m:r>
                        <m:r>
                          <m:rPr>
                            <m:nor/>
                          </m:rPr>
                          <a:rPr lang="en-US" altLang="zh-CN" sz="2400" dirty="0" smtClean="0">
                            <a:latin typeface="SimHei" panose="02010609060101010101" pitchFamily="49" charset="-122"/>
                            <a:ea typeface="SimHei" panose="02010609060101010101" pitchFamily="49" charset="-122"/>
                          </a:rPr>
                          <m:t> + (1−0.25)</m:t>
                        </m:r>
                        <m:r>
                          <m:rPr>
                            <m:nor/>
                          </m:rPr>
                          <a:rPr lang="en-US" altLang="zh-CN" sz="2400" baseline="30000" dirty="0" smtClean="0">
                            <a:latin typeface="SimHei" panose="02010609060101010101" pitchFamily="49" charset="-122"/>
                            <a:ea typeface="SimHei" panose="02010609060101010101" pitchFamily="49" charset="-122"/>
                          </a:rPr>
                          <m:t>2</m:t>
                        </m:r>
                        <m:r>
                          <m:rPr>
                            <m:nor/>
                          </m:rPr>
                          <a:rPr lang="en-US" sz="2400" dirty="0" smtClean="0">
                            <a:latin typeface="SimHei" panose="02010609060101010101" pitchFamily="49" charset="-122"/>
                            <a:ea typeface="SimHei" panose="02010609060101010101" pitchFamily="49" charset="-122"/>
                          </a:rPr>
                          <m:t> </m:t>
                        </m:r>
                      </m:e>
                    </m:rad>
                    <m:r>
                      <a:rPr lang="en-US" altLang="zh-CN" sz="2400" b="0" i="1" smtClean="0">
                        <a:latin typeface="Cambria Math" panose="02040503050406030204" pitchFamily="18" charset="0"/>
                      </a:rPr>
                      <m:t>=</m:t>
                    </m:r>
                  </m:oMath>
                </a14:m>
                <a:r>
                  <a:rPr lang="en-US" altLang="zh-CN" sz="2400"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400" i="1" smtClean="0">
                            <a:latin typeface="Cambria Math" panose="02040503050406030204" pitchFamily="18" charset="0"/>
                          </a:rPr>
                        </m:ctrlPr>
                      </m:fPr>
                      <m:num>
                        <m:rad>
                          <m:radPr>
                            <m:degHide m:val="on"/>
                            <m:ctrlPr>
                              <a:rPr lang="zh-CN" altLang="en-US" sz="2400" i="1" smtClean="0">
                                <a:latin typeface="Cambria Math" panose="02040503050406030204" pitchFamily="18" charset="0"/>
                              </a:rPr>
                            </m:ctrlPr>
                          </m:radPr>
                          <m:deg/>
                          <m:e>
                            <m:r>
                              <m:rPr>
                                <m:nor/>
                              </m:rPr>
                              <a:rPr lang="en-US" altLang="zh-CN" sz="2400" b="0" i="0" smtClean="0">
                                <a:latin typeface="SimHei" panose="02010609060101010101" pitchFamily="49" charset="-122"/>
                                <a:ea typeface="SimHei" panose="02010609060101010101" pitchFamily="49" charset="-122"/>
                              </a:rPr>
                              <m:t>13</m:t>
                            </m:r>
                            <m:r>
                              <m:rPr>
                                <m:nor/>
                              </m:rPr>
                              <a:rPr lang="en-US" sz="2400" dirty="0" smtClean="0">
                                <a:latin typeface="SimHei" panose="02010609060101010101" pitchFamily="49" charset="-122"/>
                                <a:ea typeface="SimHei" panose="02010609060101010101" pitchFamily="49" charset="-122"/>
                              </a:rPr>
                              <m:t> </m:t>
                            </m:r>
                          </m:e>
                        </m:rad>
                      </m:num>
                      <m:den>
                        <m:r>
                          <a:rPr lang="en-US" altLang="zh-CN" sz="2400" b="0" i="1" smtClean="0">
                            <a:latin typeface="Cambria Math" panose="02040503050406030204" pitchFamily="18" charset="0"/>
                          </a:rPr>
                          <m:t>4</m:t>
                        </m:r>
                      </m:den>
                    </m:f>
                  </m:oMath>
                </a14:m>
                <a:endParaRPr lang="zh-CN" altLang="en-US" sz="2400" dirty="0">
                  <a:latin typeface="SimHei" panose="02010609060101010101" pitchFamily="49" charset="-122"/>
                  <a:ea typeface="SimHei" panose="02010609060101010101" pitchFamily="49" charset="-122"/>
                </a:endParaRPr>
              </a:p>
            </p:txBody>
          </p:sp>
        </mc:Choice>
        <mc:Fallback xmlns="">
          <p:sp>
            <p:nvSpPr>
              <p:cNvPr id="13" name="TextBox 12">
                <a:extLst>
                  <a:ext uri="{FF2B5EF4-FFF2-40B4-BE49-F238E27FC236}">
                    <a16:creationId xmlns:a16="http://schemas.microsoft.com/office/drawing/2014/main" id="{6B27451E-8150-D646-A945-299B44EB9000}"/>
                  </a:ext>
                </a:extLst>
              </p:cNvPr>
              <p:cNvSpPr txBox="1">
                <a:spLocks noRot="1" noChangeAspect="1" noMove="1" noResize="1" noEditPoints="1" noAdjustHandles="1" noChangeArrowheads="1" noChangeShapeType="1" noTextEdit="1"/>
              </p:cNvSpPr>
              <p:nvPr/>
            </p:nvSpPr>
            <p:spPr>
              <a:xfrm>
                <a:off x="1506597" y="4296027"/>
                <a:ext cx="10082428" cy="2038187"/>
              </a:xfrm>
              <a:prstGeom prst="rect">
                <a:avLst/>
              </a:prstGeom>
              <a:blipFill>
                <a:blip r:embed="rId3"/>
                <a:stretch>
                  <a:fillRect l="-1006" t="-1852"/>
                </a:stretch>
              </a:blipFill>
            </p:spPr>
            <p:txBody>
              <a:bodyPr/>
              <a:lstStyle/>
              <a:p>
                <a:r>
                  <a:rPr lang="en-US">
                    <a:noFill/>
                  </a:rPr>
                  <a:t> </a:t>
                </a:r>
              </a:p>
            </p:txBody>
          </p:sp>
        </mc:Fallback>
      </mc:AlternateContent>
    </p:spTree>
    <p:extLst>
      <p:ext uri="{BB962C8B-B14F-4D97-AF65-F5344CB8AC3E}">
        <p14:creationId xmlns:p14="http://schemas.microsoft.com/office/powerpoint/2010/main" val="32154730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184EB3D-4E58-3D43-BC70-9F50C7FB818B}"/>
              </a:ext>
            </a:extLst>
          </p:cNvPr>
          <p:cNvSpPr txBox="1"/>
          <p:nvPr/>
        </p:nvSpPr>
        <p:spPr>
          <a:xfrm>
            <a:off x="1401027" y="60073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ADB90BE-55A8-D04E-A76B-87BAF160DFEF}"/>
              </a:ext>
            </a:extLst>
          </p:cNvPr>
          <p:cNvSpPr txBox="1"/>
          <p:nvPr/>
        </p:nvSpPr>
        <p:spPr>
          <a:xfrm>
            <a:off x="4746912" y="789165"/>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8B61378-3A36-1B4D-8CA3-4EECB3B1EF76}"/>
              </a:ext>
            </a:extLst>
          </p:cNvPr>
          <p:cNvSpPr txBox="1"/>
          <p:nvPr/>
        </p:nvSpPr>
        <p:spPr>
          <a:xfrm>
            <a:off x="1096228" y="1647170"/>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、比值型数值属性</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28202666-7448-1549-A635-C358BFB1D55F}"/>
              </a:ext>
            </a:extLst>
          </p:cNvPr>
          <p:cNvSpPr txBox="1"/>
          <p:nvPr/>
        </p:nvSpPr>
        <p:spPr>
          <a:xfrm>
            <a:off x="1401028" y="2506365"/>
            <a:ext cx="3416320"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欧式</a:t>
            </a:r>
            <a:r>
              <a:rPr lang="en-US" altLang="zh-CN" sz="2400" dirty="0">
                <a:latin typeface="SimHei" panose="02010609060101010101" pitchFamily="49" charset="-122"/>
                <a:ea typeface="SimHei" panose="02010609060101010101" pitchFamily="49" charset="-122"/>
              </a:rPr>
              <a:t>(Euclidean)</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333EA8AC-DB8B-3846-81DB-5D65B0FB4E75}"/>
              </a:ext>
            </a:extLst>
          </p:cNvPr>
          <p:cNvSpPr txBox="1"/>
          <p:nvPr/>
        </p:nvSpPr>
        <p:spPr>
          <a:xfrm>
            <a:off x="1401028" y="3365560"/>
            <a:ext cx="37240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曼哈顿</a:t>
            </a:r>
            <a:r>
              <a:rPr lang="en-US" altLang="zh-CN" sz="2400" dirty="0">
                <a:latin typeface="SimHei" panose="02010609060101010101" pitchFamily="49" charset="-122"/>
                <a:ea typeface="SimHei" panose="02010609060101010101" pitchFamily="49" charset="-122"/>
              </a:rPr>
              <a:t>(Manhattan)</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E54FBC37-0C78-1F43-BA2A-815E31A51E5A}"/>
              </a:ext>
            </a:extLst>
          </p:cNvPr>
          <p:cNvSpPr txBox="1"/>
          <p:nvPr/>
        </p:nvSpPr>
        <p:spPr>
          <a:xfrm>
            <a:off x="1401028" y="4224755"/>
            <a:ext cx="4031873"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切比雪夫</a:t>
            </a:r>
            <a:r>
              <a:rPr lang="en-US" altLang="zh-CN" sz="2400" dirty="0">
                <a:latin typeface="SimHei" panose="02010609060101010101" pitchFamily="49" charset="-122"/>
                <a:ea typeface="SimHei" panose="02010609060101010101" pitchFamily="49" charset="-122"/>
              </a:rPr>
              <a:t>(Chebyshev)</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BBEABC82-CEDA-3446-BA01-E8FA473850DB}"/>
              </a:ext>
            </a:extLst>
          </p:cNvPr>
          <p:cNvSpPr txBox="1"/>
          <p:nvPr/>
        </p:nvSpPr>
        <p:spPr>
          <a:xfrm>
            <a:off x="1401027" y="5083950"/>
            <a:ext cx="449353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闵可夫斯基</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Minkowski</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距离：</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5" name="Rectangle 14">
                <a:extLst>
                  <a:ext uri="{FF2B5EF4-FFF2-40B4-BE49-F238E27FC236}">
                    <a16:creationId xmlns:a16="http://schemas.microsoft.com/office/drawing/2014/main" id="{F7DC35C8-57B2-7745-A68A-E5295C04893A}"/>
                  </a:ext>
                </a:extLst>
              </p:cNvPr>
              <p:cNvSpPr/>
              <p:nvPr/>
            </p:nvSpPr>
            <p:spPr>
              <a:xfrm>
                <a:off x="6059488" y="2467411"/>
                <a:ext cx="5725946" cy="539571"/>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oMath>
                </a14:m>
                <a:r>
                  <a:rPr lang="en-US" sz="2400" dirty="0">
                    <a:latin typeface="SimHei" panose="02010609060101010101" pitchFamily="49" charset="-122"/>
                    <a:ea typeface="SimHei" panose="02010609060101010101" pitchFamily="49" charset="-122"/>
                  </a:rPr>
                  <a:t> </a:t>
                </a:r>
                <a14:m>
                  <m:oMath xmlns:m="http://schemas.openxmlformats.org/officeDocument/2006/math">
                    <m:rad>
                      <m:radPr>
                        <m:degHide m:val="on"/>
                        <m:ctrlPr>
                          <a:rPr lang="en-US" sz="2400" i="1" dirty="0" smtClean="0">
                            <a:latin typeface="Cambria Math" panose="02040503050406030204" pitchFamily="18" charset="0"/>
                            <a:ea typeface="SimHei" panose="02010609060101010101" pitchFamily="49" charset="-122"/>
                          </a:rPr>
                        </m:ctrlPr>
                      </m:radPr>
                      <m:deg/>
                      <m:e>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dirty="0" smtClean="0">
                                <a:latin typeface="SimHei" panose="02010609060101010101" pitchFamily="49" charset="-122"/>
                                <a:ea typeface="SimHei" panose="02010609060101010101" pitchFamily="49" charset="-122"/>
                              </a:rPr>
                              <m:t>(</m:t>
                            </m:r>
                            <m:r>
                              <m:rPr>
                                <m:nor/>
                              </m:rPr>
                              <a:rPr lang="en-US" sz="2400" dirty="0" smtClean="0">
                                <a:latin typeface="SimHei" panose="02010609060101010101" pitchFamily="49" charset="-122"/>
                                <a:ea typeface="SimHei" panose="02010609060101010101" pitchFamily="49" charset="-122"/>
                              </a:rPr>
                              <m:t>xi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r>
                              <m:rPr>
                                <m:nor/>
                              </m:rPr>
                              <a:rPr lang="en-US" altLang="zh-CN" sz="2400" dirty="0" smtClean="0">
                                <a:latin typeface="SimHei" panose="02010609060101010101" pitchFamily="49" charset="-122"/>
                                <a:ea typeface="SimHei" panose="02010609060101010101" pitchFamily="49" charset="-122"/>
                              </a:rPr>
                              <m:t>)2 </m:t>
                            </m:r>
                          </m:e>
                        </m:nary>
                      </m:e>
                    </m:rad>
                  </m:oMath>
                </a14:m>
                <a:endParaRPr lang="en-US" sz="2400" dirty="0">
                  <a:latin typeface="SimHei" panose="02010609060101010101" pitchFamily="49" charset="-122"/>
                  <a:ea typeface="SimHei" panose="02010609060101010101" pitchFamily="49" charset="-122"/>
                </a:endParaRPr>
              </a:p>
            </p:txBody>
          </p:sp>
        </mc:Choice>
        <mc:Fallback xmlns="">
          <p:sp>
            <p:nvSpPr>
              <p:cNvPr id="15" name="Rectangle 14">
                <a:extLst>
                  <a:ext uri="{FF2B5EF4-FFF2-40B4-BE49-F238E27FC236}">
                    <a16:creationId xmlns:a16="http://schemas.microsoft.com/office/drawing/2014/main" id="{F7DC35C8-57B2-7745-A68A-E5295C04893A}"/>
                  </a:ext>
                </a:extLst>
              </p:cNvPr>
              <p:cNvSpPr>
                <a:spLocks noRot="1" noChangeAspect="1" noMove="1" noResize="1" noEditPoints="1" noAdjustHandles="1" noChangeArrowheads="1" noChangeShapeType="1" noTextEdit="1"/>
              </p:cNvSpPr>
              <p:nvPr/>
            </p:nvSpPr>
            <p:spPr>
              <a:xfrm>
                <a:off x="6059488" y="2467411"/>
                <a:ext cx="5725946" cy="539571"/>
              </a:xfrm>
              <a:prstGeom prst="rect">
                <a:avLst/>
              </a:prstGeom>
              <a:blipFill>
                <a:blip r:embed="rId3"/>
                <a:stretch>
                  <a:fillRect l="-221" t="-93182" b="-15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655B4ABA-E45B-B940-8114-A46D98BAD9B8}"/>
                  </a:ext>
                </a:extLst>
              </p:cNvPr>
              <p:cNvSpPr/>
              <p:nvPr/>
            </p:nvSpPr>
            <p:spPr>
              <a:xfrm>
                <a:off x="6059488" y="3188395"/>
                <a:ext cx="5725946" cy="815993"/>
              </a:xfrm>
              <a:prstGeom prst="rect">
                <a:avLst/>
              </a:prstGeom>
            </p:spPr>
            <p:txBody>
              <a:bodyPr wrap="square">
                <a:spAutoFit/>
              </a:bodyPr>
              <a:lstStyle/>
              <a:p>
                <a:pPr/>
                <a14:m>
                  <m:oMathPara xmlns:m="http://schemas.openxmlformats.org/officeDocument/2006/math">
                    <m:oMathParaPr>
                      <m:jc m:val="left"/>
                    </m:oMathParaPr>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b="0" i="0" dirty="0" smtClean="0">
                              <a:latin typeface="SimHei" panose="02010609060101010101" pitchFamily="49" charset="-122"/>
                              <a:ea typeface="SimHei" panose="02010609060101010101" pitchFamily="49" charset="-122"/>
                            </a:rPr>
                            <m:t>| </m:t>
                          </m:r>
                          <m:r>
                            <m:rPr>
                              <m:nor/>
                            </m:rPr>
                            <a:rPr lang="en-US" sz="2400" dirty="0" smtClean="0">
                              <a:latin typeface="SimHei" panose="02010609060101010101" pitchFamily="49" charset="-122"/>
                              <a:ea typeface="SimHei" panose="02010609060101010101" pitchFamily="49" charset="-122"/>
                            </a:rPr>
                            <m:t>x</m:t>
                          </m:r>
                          <m:r>
                            <m:rPr>
                              <m:nor/>
                            </m:rPr>
                            <a:rPr lang="en-US" sz="2400" baseline="-25000" dirty="0" smtClean="0">
                              <a:latin typeface="SimHei" panose="02010609060101010101" pitchFamily="49" charset="-122"/>
                              <a:ea typeface="SimHei" panose="02010609060101010101" pitchFamily="49" charset="-122"/>
                            </a:rPr>
                            <m:t>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e>
                      </m:nary>
                      <m:r>
                        <a:rPr lang="en-US" sz="2400" b="0" i="1" dirty="0" smtClean="0">
                          <a:latin typeface="Cambria Math" panose="02040503050406030204" pitchFamily="18" charset="0"/>
                        </a:rPr>
                        <m:t>|</m:t>
                      </m:r>
                    </m:oMath>
                  </m:oMathPara>
                </a14:m>
                <a:endParaRPr lang="en-US" sz="2400" dirty="0">
                  <a:latin typeface="SimHei" panose="02010609060101010101" pitchFamily="49" charset="-122"/>
                  <a:ea typeface="SimHei" panose="02010609060101010101" pitchFamily="49" charset="-122"/>
                </a:endParaRPr>
              </a:p>
            </p:txBody>
          </p:sp>
        </mc:Choice>
        <mc:Fallback xmlns="">
          <p:sp>
            <p:nvSpPr>
              <p:cNvPr id="18" name="Rectangle 17">
                <a:extLst>
                  <a:ext uri="{FF2B5EF4-FFF2-40B4-BE49-F238E27FC236}">
                    <a16:creationId xmlns:a16="http://schemas.microsoft.com/office/drawing/2014/main" id="{655B4ABA-E45B-B940-8114-A46D98BAD9B8}"/>
                  </a:ext>
                </a:extLst>
              </p:cNvPr>
              <p:cNvSpPr>
                <a:spLocks noRot="1" noChangeAspect="1" noMove="1" noResize="1" noEditPoints="1" noAdjustHandles="1" noChangeArrowheads="1" noChangeShapeType="1" noTextEdit="1"/>
              </p:cNvSpPr>
              <p:nvPr/>
            </p:nvSpPr>
            <p:spPr>
              <a:xfrm>
                <a:off x="6059488" y="3188395"/>
                <a:ext cx="5725946" cy="815993"/>
              </a:xfrm>
              <a:prstGeom prst="rect">
                <a:avLst/>
              </a:prstGeom>
              <a:blipFill>
                <a:blip r:embed="rId4"/>
                <a:stretch>
                  <a:fillRect l="-221" t="-160000" b="-23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7DD7566-0E43-F046-B679-128D36320681}"/>
                  </a:ext>
                </a:extLst>
              </p:cNvPr>
              <p:cNvSpPr txBox="1"/>
              <p:nvPr/>
            </p:nvSpPr>
            <p:spPr>
              <a:xfrm>
                <a:off x="5999854" y="4279049"/>
                <a:ext cx="3062920" cy="62773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US" sz="2400" i="1" smtClean="0">
                              <a:latin typeface="Cambria Math" panose="02040503050406030204" pitchFamily="18" charset="0"/>
                            </a:rPr>
                          </m:ctrlPr>
                        </m:funcPr>
                        <m:fName>
                          <m:limLow>
                            <m:limLowPr>
                              <m:ctrlPr>
                                <a:rPr lang="en-US" sz="2400" i="1" smtClean="0">
                                  <a:latin typeface="Cambria Math" panose="02040503050406030204" pitchFamily="18" charset="0"/>
                                </a:rPr>
                              </m:ctrlPr>
                            </m:limLowPr>
                            <m:e>
                              <m:r>
                                <a:rPr lang="en-US" sz="2400" i="1">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b="0" i="0" smtClean="0">
                                  <a:latin typeface="Cambria Math" panose="02040503050406030204" pitchFamily="18" charset="0"/>
                                </a:rPr>
                                <m:t>=</m:t>
                              </m:r>
                              <m:r>
                                <m:rPr>
                                  <m:sty m:val="p"/>
                                </m:rPr>
                                <a:rPr lang="en-US" sz="2400" i="0" smtClean="0">
                                  <a:latin typeface="Cambria Math" panose="02040503050406030204" pitchFamily="18" charset="0"/>
                                </a:rPr>
                                <m:t>max</m:t>
                              </m:r>
                            </m:e>
                            <m:lim>
                              <m:r>
                                <a:rPr lang="en-US" sz="2400" b="0" i="1" smtClean="0">
                                  <a:latin typeface="Cambria Math" panose="02040503050406030204" pitchFamily="18" charset="0"/>
                                </a:rPr>
                                <m:t>                            1</m:t>
                              </m:r>
                              <m:r>
                                <a:rPr lang="en-US" sz="2400" i="1" smtClean="0">
                                  <a:latin typeface="Cambria Math" panose="02040503050406030204" pitchFamily="18" charset="0"/>
                                </a:rPr>
                                <m:t>≤</m:t>
                              </m:r>
                              <m:r>
                                <a:rPr lang="en-US" sz="2400" b="0" i="1" smtClean="0">
                                  <a:latin typeface="Cambria Math" panose="02040503050406030204" pitchFamily="18" charset="0"/>
                                </a:rPr>
                                <m:t>𝑖</m:t>
                              </m:r>
                              <m:r>
                                <a:rPr lang="en-US" sz="2400" i="1" smtClean="0">
                                  <a:latin typeface="Cambria Math" panose="02040503050406030204" pitchFamily="18" charset="0"/>
                                </a:rPr>
                                <m:t>≤</m:t>
                              </m:r>
                              <m:r>
                                <a:rPr lang="en-US" sz="2400" b="0" i="1" smtClean="0">
                                  <a:latin typeface="Cambria Math" panose="02040503050406030204" pitchFamily="18" charset="0"/>
                                </a:rPr>
                                <m:t>𝑛</m:t>
                              </m:r>
                            </m:lim>
                          </m:limLow>
                        </m:fName>
                        <m:e>
                          <m:r>
                            <a:rPr lang="en-US" sz="2400" b="0" i="1" smtClean="0">
                              <a:latin typeface="Cambria Math" panose="02040503050406030204" pitchFamily="18" charset="0"/>
                            </a:rPr>
                            <m:t>(|</m:t>
                          </m:r>
                          <m:r>
                            <m:rPr>
                              <m:nor/>
                            </m:rPr>
                            <a:rPr lang="en-US" sz="2400" dirty="0">
                              <a:latin typeface="SimHei" panose="02010609060101010101" pitchFamily="49" charset="-122"/>
                              <a:ea typeface="SimHei" panose="02010609060101010101" pitchFamily="49" charset="-122"/>
                            </a:rPr>
                            <m:t>x</m:t>
                          </m:r>
                          <m:r>
                            <m:rPr>
                              <m:nor/>
                            </m:rPr>
                            <a:rPr lang="en-US" sz="2400" baseline="-25000" dirty="0">
                              <a:latin typeface="SimHei" panose="02010609060101010101" pitchFamily="49" charset="-122"/>
                              <a:ea typeface="SimHei" panose="02010609060101010101" pitchFamily="49" charset="-122"/>
                            </a:rPr>
                            <m:t>i</m:t>
                          </m:r>
                          <m:r>
                            <m:rPr>
                              <m:nor/>
                            </m:rPr>
                            <a:rPr lang="en-US" altLang="zh-CN" sz="2400" dirty="0">
                              <a:latin typeface="SimHei" panose="02010609060101010101" pitchFamily="49" charset="-122"/>
                              <a:ea typeface="SimHei" panose="02010609060101010101" pitchFamily="49" charset="-122"/>
                            </a:rPr>
                            <m:t>−</m:t>
                          </m:r>
                          <m:r>
                            <m:rPr>
                              <m:nor/>
                            </m:rPr>
                            <a:rPr lang="en-US" altLang="zh-CN" sz="2400" b="0" i="0" dirty="0" smtClean="0">
                              <a:latin typeface="SimHei" panose="02010609060101010101" pitchFamily="49" charset="-122"/>
                              <a:ea typeface="SimHei" panose="02010609060101010101" pitchFamily="49" charset="-122"/>
                            </a:rPr>
                            <m:t>y</m:t>
                          </m:r>
                          <m:r>
                            <m:rPr>
                              <m:nor/>
                            </m:rPr>
                            <a:rPr lang="en-US" sz="2400" baseline="-25000" dirty="0" smtClean="0">
                              <a:latin typeface="SimHei" panose="02010609060101010101" pitchFamily="49" charset="-122"/>
                              <a:ea typeface="SimHei" panose="02010609060101010101" pitchFamily="49" charset="-122"/>
                            </a:rPr>
                            <m:t>i</m:t>
                          </m:r>
                          <m:r>
                            <a:rPr lang="en-US" sz="2400" b="0" i="1" smtClean="0">
                              <a:latin typeface="Cambria Math" panose="02040503050406030204" pitchFamily="18" charset="0"/>
                            </a:rPr>
                            <m:t>|)</m:t>
                          </m:r>
                        </m:e>
                      </m:func>
                    </m:oMath>
                  </m:oMathPara>
                </a14:m>
                <a:endParaRPr lang="en-US" sz="2400" dirty="0">
                  <a:latin typeface="SimHei" panose="02010609060101010101" pitchFamily="49" charset="-122"/>
                  <a:ea typeface="SimHei" panose="02010609060101010101" pitchFamily="49" charset="-122"/>
                </a:endParaRPr>
              </a:p>
            </p:txBody>
          </p:sp>
        </mc:Choice>
        <mc:Fallback xmlns="">
          <p:sp>
            <p:nvSpPr>
              <p:cNvPr id="20" name="TextBox 19">
                <a:extLst>
                  <a:ext uri="{FF2B5EF4-FFF2-40B4-BE49-F238E27FC236}">
                    <a16:creationId xmlns:a16="http://schemas.microsoft.com/office/drawing/2014/main" id="{B7DD7566-0E43-F046-B679-128D36320681}"/>
                  </a:ext>
                </a:extLst>
              </p:cNvPr>
              <p:cNvSpPr txBox="1">
                <a:spLocks noRot="1" noChangeAspect="1" noMove="1" noResize="1" noEditPoints="1" noAdjustHandles="1" noChangeArrowheads="1" noChangeShapeType="1" noTextEdit="1"/>
              </p:cNvSpPr>
              <p:nvPr/>
            </p:nvSpPr>
            <p:spPr>
              <a:xfrm>
                <a:off x="5999854" y="4279049"/>
                <a:ext cx="3062920" cy="627736"/>
              </a:xfrm>
              <a:prstGeom prst="rect">
                <a:avLst/>
              </a:prstGeom>
              <a:blipFill>
                <a:blip r:embed="rId5"/>
                <a:stretch>
                  <a:fillRect l="-412" r="-11934" b="-2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Rectangle 20">
                <a:extLst>
                  <a:ext uri="{FF2B5EF4-FFF2-40B4-BE49-F238E27FC236}">
                    <a16:creationId xmlns:a16="http://schemas.microsoft.com/office/drawing/2014/main" id="{9257CC66-9FBF-8746-92C9-4F2614948E7C}"/>
                  </a:ext>
                </a:extLst>
              </p:cNvPr>
              <p:cNvSpPr/>
              <p:nvPr/>
            </p:nvSpPr>
            <p:spPr>
              <a:xfrm>
                <a:off x="6059488" y="5017232"/>
                <a:ext cx="5725946" cy="595099"/>
              </a:xfrm>
              <a:prstGeom prst="rect">
                <a:avLst/>
              </a:prstGeom>
            </p:spPr>
            <p:txBody>
              <a:bodyPr wrap="square">
                <a:spAutoFit/>
              </a:bodyPr>
              <a:lstStyle/>
              <a:p>
                <a14:m>
                  <m:oMath xmlns:m="http://schemas.openxmlformats.org/officeDocument/2006/math">
                    <m:r>
                      <a:rPr lang="en-US" sz="2400" i="1" smtClean="0">
                        <a:latin typeface="Cambria Math" panose="02040503050406030204" pitchFamily="18" charset="0"/>
                      </a:rPr>
                      <m:t>𝑑</m:t>
                    </m:r>
                    <m:d>
                      <m:dPr>
                        <m:ctrlPr>
                          <a:rPr lang="en-US" sz="2400" i="1">
                            <a:latin typeface="Cambria Math" panose="02040503050406030204" pitchFamily="18" charset="0"/>
                          </a:rPr>
                        </m:ctrlPr>
                      </m:dPr>
                      <m:e>
                        <m:r>
                          <a:rPr lang="en-US" sz="2400" i="1">
                            <a:latin typeface="Cambria Math" panose="02040503050406030204" pitchFamily="18" charset="0"/>
                          </a:rPr>
                          <m:t>𝑋</m:t>
                        </m:r>
                        <m:r>
                          <a:rPr lang="en-US" sz="2400" i="1">
                            <a:latin typeface="Cambria Math" panose="02040503050406030204" pitchFamily="18" charset="0"/>
                          </a:rPr>
                          <m:t>,</m:t>
                        </m:r>
                        <m:r>
                          <a:rPr lang="en-US" sz="2400" i="1">
                            <a:latin typeface="Cambria Math" panose="02040503050406030204" pitchFamily="18" charset="0"/>
                          </a:rPr>
                          <m:t>𝑌</m:t>
                        </m:r>
                      </m:e>
                    </m:d>
                    <m:r>
                      <a:rPr lang="en-US" sz="2400" i="1">
                        <a:latin typeface="Cambria Math" panose="02040503050406030204" pitchFamily="18" charset="0"/>
                      </a:rPr>
                      <m:t>=</m:t>
                    </m:r>
                    <m:r>
                      <a:rPr lang="en-US" sz="2400" b="0" i="1" smtClean="0">
                        <a:latin typeface="Cambria Math" panose="02040503050406030204" pitchFamily="18" charset="0"/>
                      </a:rPr>
                      <m:t>(</m:t>
                    </m:r>
                    <m:nary>
                      <m:naryPr>
                        <m:chr m:val="∑"/>
                        <m:limLoc m:val="subSup"/>
                        <m:ctrlPr>
                          <a:rPr lang="en-US" sz="2400" i="1" dirty="0" smtClean="0">
                            <a:latin typeface="Cambria Math" panose="02040503050406030204" pitchFamily="18" charset="0"/>
                            <a:ea typeface="SimHei" panose="02010609060101010101" pitchFamily="49" charset="-122"/>
                          </a:rPr>
                        </m:ctrlPr>
                      </m:naryPr>
                      <m:sub>
                        <m:r>
                          <m:rPr>
                            <m:sty m:val="p"/>
                            <m:brk m:alnAt="25"/>
                          </m:rPr>
                          <a:rPr lang="en-US" sz="2400" i="1" dirty="0">
                            <a:latin typeface="Cambria Math" panose="02040503050406030204" pitchFamily="18" charset="0"/>
                            <a:ea typeface="SimHei" panose="02010609060101010101" pitchFamily="49" charset="-122"/>
                          </a:rPr>
                          <m:t>i</m:t>
                        </m:r>
                        <m:r>
                          <a:rPr lang="en-US" sz="2400" b="0" i="1" dirty="0" smtClean="0">
                            <a:latin typeface="Cambria Math" panose="02040503050406030204" pitchFamily="18" charset="0"/>
                            <a:ea typeface="SimHei" panose="02010609060101010101" pitchFamily="49" charset="-122"/>
                          </a:rPr>
                          <m:t>=1</m:t>
                        </m:r>
                      </m:sub>
                      <m:sup>
                        <m:r>
                          <a:rPr lang="en-US" sz="2400" b="0" i="1" dirty="0" smtClean="0">
                            <a:latin typeface="Cambria Math" panose="02040503050406030204" pitchFamily="18" charset="0"/>
                            <a:ea typeface="SimHei" panose="02010609060101010101" pitchFamily="49" charset="-122"/>
                          </a:rPr>
                          <m:t>𝑛</m:t>
                        </m:r>
                      </m:sup>
                      <m:e>
                        <m:r>
                          <m:rPr>
                            <m:nor/>
                          </m:rPr>
                          <a:rPr lang="en-US" sz="2400" b="0" i="0" dirty="0" smtClean="0">
                            <a:latin typeface="SimHei" panose="02010609060101010101" pitchFamily="49" charset="-122"/>
                            <a:ea typeface="SimHei" panose="02010609060101010101" pitchFamily="49" charset="-122"/>
                          </a:rPr>
                          <m:t>| </m:t>
                        </m:r>
                        <m:r>
                          <m:rPr>
                            <m:nor/>
                          </m:rPr>
                          <a:rPr lang="en-US" sz="2400" dirty="0" smtClean="0">
                            <a:latin typeface="SimHei" panose="02010609060101010101" pitchFamily="49" charset="-122"/>
                            <a:ea typeface="SimHei" panose="02010609060101010101" pitchFamily="49" charset="-122"/>
                          </a:rPr>
                          <m:t>x</m:t>
                        </m:r>
                        <m:r>
                          <m:rPr>
                            <m:nor/>
                          </m:rPr>
                          <a:rPr lang="en-US" sz="2400" baseline="-25000" dirty="0" smtClean="0">
                            <a:latin typeface="SimHei" panose="02010609060101010101" pitchFamily="49" charset="-122"/>
                            <a:ea typeface="SimHei" panose="02010609060101010101" pitchFamily="49" charset="-122"/>
                          </a:rPr>
                          <m:t>i</m:t>
                        </m:r>
                        <m:r>
                          <m:rPr>
                            <m:nor/>
                          </m:rPr>
                          <a:rPr lang="en-US" altLang="zh-CN" sz="2400" dirty="0" smtClean="0">
                            <a:latin typeface="SimHei" panose="02010609060101010101" pitchFamily="49" charset="-122"/>
                            <a:ea typeface="SimHei" panose="02010609060101010101" pitchFamily="49" charset="-122"/>
                          </a:rPr>
                          <m:t>−</m:t>
                        </m:r>
                        <m:r>
                          <m:rPr>
                            <m:nor/>
                          </m:rPr>
                          <a:rPr lang="en-US" altLang="zh-CN" sz="2400" dirty="0" smtClean="0">
                            <a:latin typeface="SimHei" panose="02010609060101010101" pitchFamily="49" charset="-122"/>
                            <a:ea typeface="SimHei" panose="02010609060101010101" pitchFamily="49" charset="-122"/>
                          </a:rPr>
                          <m:t>yi</m:t>
                        </m:r>
                      </m:e>
                    </m:nary>
                    <m:r>
                      <a:rPr lang="en-US" sz="2400" b="0" i="1" dirty="0" smtClean="0">
                        <a:latin typeface="Cambria Math" panose="02040503050406030204" pitchFamily="18" charset="0"/>
                      </a:rPr>
                      <m:t>|</m:t>
                    </m:r>
                  </m:oMath>
                </a14:m>
                <a:r>
                  <a:rPr lang="en-US" sz="2400" baseline="30000" dirty="0">
                    <a:latin typeface="SimHei" panose="02010609060101010101" pitchFamily="49" charset="-122"/>
                    <a:ea typeface="SimHei" panose="02010609060101010101" pitchFamily="49" charset="-122"/>
                  </a:rPr>
                  <a:t>p</a:t>
                </a:r>
                <a:r>
                  <a:rPr lang="en-US" sz="2400" dirty="0">
                    <a:latin typeface="SimHei" panose="02010609060101010101" pitchFamily="49" charset="-122"/>
                    <a:ea typeface="SimHei" panose="02010609060101010101" pitchFamily="49" charset="-122"/>
                  </a:rPr>
                  <a:t>)</a:t>
                </a:r>
                <a14:m>
                  <m:oMath xmlns:m="http://schemas.openxmlformats.org/officeDocument/2006/math">
                    <m:f>
                      <m:fPr>
                        <m:ctrlPr>
                          <a:rPr lang="en-US" sz="2400" i="1" baseline="30000" smtClean="0">
                            <a:latin typeface="Cambria Math" panose="02040503050406030204" pitchFamily="18" charset="0"/>
                          </a:rPr>
                        </m:ctrlPr>
                      </m:fPr>
                      <m:num>
                        <m:r>
                          <a:rPr lang="en-US" sz="2400" b="0" i="1" baseline="30000" smtClean="0">
                            <a:latin typeface="Cambria Math" panose="02040503050406030204" pitchFamily="18" charset="0"/>
                          </a:rPr>
                          <m:t>1</m:t>
                        </m:r>
                      </m:num>
                      <m:den>
                        <m:r>
                          <a:rPr lang="en-US" sz="2400" b="0" i="1" baseline="30000" smtClean="0">
                            <a:latin typeface="Cambria Math" panose="02040503050406030204" pitchFamily="18" charset="0"/>
                          </a:rPr>
                          <m:t>𝑝</m:t>
                        </m:r>
                      </m:den>
                    </m:f>
                  </m:oMath>
                </a14:m>
                <a:endParaRPr lang="en-US" sz="2400" baseline="30000" dirty="0">
                  <a:latin typeface="SimHei" panose="02010609060101010101" pitchFamily="49" charset="-122"/>
                  <a:ea typeface="SimHei" panose="02010609060101010101" pitchFamily="49" charset="-122"/>
                </a:endParaRPr>
              </a:p>
            </p:txBody>
          </p:sp>
        </mc:Choice>
        <mc:Fallback xmlns="">
          <p:sp>
            <p:nvSpPr>
              <p:cNvPr id="21" name="Rectangle 20">
                <a:extLst>
                  <a:ext uri="{FF2B5EF4-FFF2-40B4-BE49-F238E27FC236}">
                    <a16:creationId xmlns:a16="http://schemas.microsoft.com/office/drawing/2014/main" id="{9257CC66-9FBF-8746-92C9-4F2614948E7C}"/>
                  </a:ext>
                </a:extLst>
              </p:cNvPr>
              <p:cNvSpPr>
                <a:spLocks noRot="1" noChangeAspect="1" noMove="1" noResize="1" noEditPoints="1" noAdjustHandles="1" noChangeArrowheads="1" noChangeShapeType="1" noTextEdit="1"/>
              </p:cNvSpPr>
              <p:nvPr/>
            </p:nvSpPr>
            <p:spPr>
              <a:xfrm>
                <a:off x="6059488" y="5017232"/>
                <a:ext cx="5725946" cy="595099"/>
              </a:xfrm>
              <a:prstGeom prst="rect">
                <a:avLst/>
              </a:prstGeom>
              <a:blipFill>
                <a:blip r:embed="rId6"/>
                <a:stretch>
                  <a:fillRect l="-221" t="-91667" b="-129167"/>
                </a:stretch>
              </a:blipFill>
            </p:spPr>
            <p:txBody>
              <a:bodyPr/>
              <a:lstStyle/>
              <a:p>
                <a:r>
                  <a:rPr lang="en-US">
                    <a:noFill/>
                  </a:rPr>
                  <a:t> </a:t>
                </a:r>
              </a:p>
            </p:txBody>
          </p:sp>
        </mc:Fallback>
      </mc:AlternateContent>
    </p:spTree>
    <p:extLst>
      <p:ext uri="{BB962C8B-B14F-4D97-AF65-F5344CB8AC3E}">
        <p14:creationId xmlns:p14="http://schemas.microsoft.com/office/powerpoint/2010/main" val="21459391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B8BF3C2-281A-F943-80BD-FC51CE5F282F}"/>
              </a:ext>
            </a:extLst>
          </p:cNvPr>
          <p:cNvSpPr txBox="1"/>
          <p:nvPr/>
        </p:nvSpPr>
        <p:spPr>
          <a:xfrm>
            <a:off x="1343584" y="60073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63DF90AD-B4D4-1C43-9280-C6381086227E}"/>
              </a:ext>
            </a:extLst>
          </p:cNvPr>
          <p:cNvSpPr txBox="1"/>
          <p:nvPr/>
        </p:nvSpPr>
        <p:spPr>
          <a:xfrm>
            <a:off x="4746912" y="862340"/>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5D94644-16F1-7848-8D53-308141689B76}"/>
              </a:ext>
            </a:extLst>
          </p:cNvPr>
          <p:cNvSpPr txBox="1"/>
          <p:nvPr/>
        </p:nvSpPr>
        <p:spPr>
          <a:xfrm>
            <a:off x="1096227" y="1814712"/>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、区间型数值属性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83279B80-0B78-674E-948B-E7E2516E893A}"/>
              </a:ext>
            </a:extLst>
          </p:cNvPr>
          <p:cNvSpPr txBox="1"/>
          <p:nvPr/>
        </p:nvSpPr>
        <p:spPr>
          <a:xfrm>
            <a:off x="1510747" y="2780317"/>
            <a:ext cx="9481931" cy="1569660"/>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计算区间型数据属性的相异性需要将区间</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a,b</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看成而为空间中的点</a:t>
            </a:r>
            <a:r>
              <a:rPr lang="en-US" altLang="zh-CN" sz="2400" dirty="0">
                <a:latin typeface="SimHei" panose="02010609060101010101" pitchFamily="49" charset="-122"/>
                <a:ea typeface="SimHei" panose="02010609060101010101" pitchFamily="49" charset="-122"/>
              </a:rPr>
              <a:t>(</a:t>
            </a:r>
            <a:r>
              <a:rPr lang="en-US" altLang="zh-CN" sz="2400" dirty="0" err="1">
                <a:latin typeface="SimHei" panose="02010609060101010101" pitchFamily="49" charset="-122"/>
                <a:ea typeface="SimHei" panose="02010609060101010101" pitchFamily="49" charset="-122"/>
              </a:rPr>
              <a:t>a,b</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，两个区间</a:t>
            </a:r>
            <a:r>
              <a:rPr lang="en-US" altLang="zh-CN" sz="2400" dirty="0">
                <a:latin typeface="SimHei" panose="02010609060101010101" pitchFamily="49" charset="-122"/>
                <a:ea typeface="SimHei" panose="02010609060101010101" pitchFamily="49" charset="-122"/>
              </a:rPr>
              <a:t>X=[x</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Y=[y</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之间的相异性可表达为计算两个二维向量</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,x</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和</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1</a:t>
            </a:r>
            <a:r>
              <a:rPr lang="en-US" altLang="zh-CN" sz="2400" dirty="0">
                <a:latin typeface="SimHei" panose="02010609060101010101" pitchFamily="49" charset="-122"/>
                <a:ea typeface="SimHei" panose="02010609060101010101" pitchFamily="49" charset="-122"/>
              </a:rPr>
              <a:t>,y</a:t>
            </a:r>
            <a:r>
              <a:rPr lang="en-US" altLang="zh-CN" sz="2400" baseline="-25000" dirty="0">
                <a:latin typeface="SimHei" panose="02010609060101010101" pitchFamily="49" charset="-122"/>
                <a:ea typeface="SimHei" panose="02010609060101010101" pitchFamily="49" charset="-122"/>
              </a:rPr>
              <a:t>2</a:t>
            </a:r>
            <a:r>
              <a:rPr lang="en-US" altLang="zh-CN"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rPr>
              <a:t>之间的相异性，即转化为比值型属性的距离计算。</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519135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EAE2DB1-DC2A-344E-BA3C-C41308B35A24}"/>
              </a:ext>
            </a:extLst>
          </p:cNvPr>
          <p:cNvSpPr txBox="1"/>
          <p:nvPr/>
        </p:nvSpPr>
        <p:spPr>
          <a:xfrm>
            <a:off x="1311965" y="60073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数据特征</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127E810-49BC-7B4C-9489-C1C1EAB1621D}"/>
              </a:ext>
            </a:extLst>
          </p:cNvPr>
          <p:cNvSpPr txBox="1"/>
          <p:nvPr/>
        </p:nvSpPr>
        <p:spPr>
          <a:xfrm>
            <a:off x="4728983" y="790937"/>
            <a:ext cx="2339102"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数据统计特征</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C8CACED4-8AEC-B346-937C-31BC9957BF5F}"/>
              </a:ext>
            </a:extLst>
          </p:cNvPr>
          <p:cNvSpPr txBox="1"/>
          <p:nvPr/>
        </p:nvSpPr>
        <p:spPr>
          <a:xfrm>
            <a:off x="1311965" y="2027583"/>
            <a:ext cx="10018644" cy="3913828"/>
          </a:xfrm>
          <a:prstGeom prst="rect">
            <a:avLst/>
          </a:prstGeom>
          <a:noFill/>
        </p:spPr>
        <p:txBody>
          <a:bodyPr wrap="square" rtlCol="0">
            <a:spAutoFit/>
          </a:bodyPr>
          <a:lstStyle/>
          <a:p>
            <a:pPr>
              <a:lnSpc>
                <a:spcPct val="150000"/>
              </a:lnSpc>
            </a:pPr>
            <a:r>
              <a:rPr lang="zh-CN" altLang="en-US" sz="2400" dirty="0">
                <a:latin typeface="SimHei" panose="02010609060101010101" pitchFamily="49" charset="-122"/>
                <a:ea typeface="SimHei" panose="02010609060101010101" pitchFamily="49" charset="-122"/>
              </a:rPr>
              <a:t>样本数据的基本统计特征分为三类：</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3" action="ppaction://hlinksldjump"/>
              </a:rPr>
              <a:t>集中趋势度量</a:t>
            </a:r>
            <a:r>
              <a:rPr lang="zh-CN" altLang="en-US" sz="2400" dirty="0">
                <a:latin typeface="SimHei" panose="02010609060101010101" pitchFamily="49" charset="-122"/>
                <a:ea typeface="SimHei" panose="02010609060101010101" pitchFamily="49" charset="-122"/>
              </a:rPr>
              <a:t>。它表示数据分布的集中位置，寻找数据中的代表值或者中心值，主要有均值、中位数、众数等；</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4" action="ppaction://hlinksldjump"/>
              </a:rPr>
              <a:t>离中趋势度量</a:t>
            </a:r>
            <a:r>
              <a:rPr lang="zh-CN" altLang="en-US" sz="2400" dirty="0">
                <a:latin typeface="SimHei" panose="02010609060101010101" pitchFamily="49" charset="-122"/>
                <a:ea typeface="SimHei" panose="02010609060101010101" pitchFamily="49" charset="-122"/>
              </a:rPr>
              <a:t>。它表示数据的分散程度，描述一组数据的波动性，反映了数据远离中心值的程度，主要有极差、标准差、变异系数、四分位数、四分位数极差等；</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a:t>
            </a:r>
            <a:r>
              <a:rPr lang="zh-CN" altLang="en-US" sz="2400" dirty="0">
                <a:latin typeface="SimHei" panose="02010609060101010101" pitchFamily="49" charset="-122"/>
                <a:ea typeface="SimHei" panose="02010609060101010101" pitchFamily="49" charset="-122"/>
                <a:hlinkClick r:id="rId5" action="ppaction://hlinksldjump"/>
              </a:rPr>
              <a:t>数据分布形状</a:t>
            </a:r>
            <a:r>
              <a:rPr lang="zh-CN" altLang="en-US" sz="2400" dirty="0">
                <a:latin typeface="SimHei" panose="02010609060101010101" pitchFamily="49" charset="-122"/>
                <a:ea typeface="SimHei" panose="02010609060101010101" pitchFamily="49" charset="-122"/>
              </a:rPr>
              <a:t>。主要有偏态和峰态。</a:t>
            </a:r>
            <a:endParaRPr lang="en-US" altLang="zh-CN"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693865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2F9631-8398-984B-8A68-5A373EB790C5}"/>
              </a:ext>
            </a:extLst>
          </p:cNvPr>
          <p:cNvSpPr txBox="1"/>
          <p:nvPr/>
        </p:nvSpPr>
        <p:spPr>
          <a:xfrm>
            <a:off x="1394191" y="50434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数据特征</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2D35F3A-0164-C149-B6CF-F2026ED4EA1A}"/>
              </a:ext>
            </a:extLst>
          </p:cNvPr>
          <p:cNvSpPr txBox="1"/>
          <p:nvPr/>
        </p:nvSpPr>
        <p:spPr>
          <a:xfrm>
            <a:off x="4739162" y="735677"/>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数据的不确定性</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709DFD3C-F9AB-3346-B555-5D27A9FF34D1}"/>
              </a:ext>
            </a:extLst>
          </p:cNvPr>
          <p:cNvSpPr txBox="1"/>
          <p:nvPr/>
        </p:nvSpPr>
        <p:spPr>
          <a:xfrm>
            <a:off x="2507476" y="1987827"/>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存在不确定性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0F86B432-4E42-994F-8FF8-1E665066526A}"/>
              </a:ext>
            </a:extLst>
          </p:cNvPr>
          <p:cNvSpPr txBox="1"/>
          <p:nvPr/>
        </p:nvSpPr>
        <p:spPr>
          <a:xfrm>
            <a:off x="7445087" y="1987827"/>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属性不确定性</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D759679D-4422-A845-BC7C-B1BFC7B75D2F}"/>
              </a:ext>
            </a:extLst>
          </p:cNvPr>
          <p:cNvSpPr txBox="1"/>
          <p:nvPr/>
        </p:nvSpPr>
        <p:spPr>
          <a:xfrm>
            <a:off x="1096228" y="2453958"/>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可能原因：</a:t>
            </a:r>
            <a:endParaRPr lang="en-US" altLang="zh-CN"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AB5A2423-FC32-8E44-A4DA-6CE286DD2045}"/>
              </a:ext>
            </a:extLst>
          </p:cNvPr>
          <p:cNvSpPr txBox="1"/>
          <p:nvPr/>
        </p:nvSpPr>
        <p:spPr>
          <a:xfrm>
            <a:off x="1096228" y="3097121"/>
            <a:ext cx="311014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、数据本身存在误差</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09C3B609-90ED-164F-9DEF-CF60A200C141}"/>
              </a:ext>
            </a:extLst>
          </p:cNvPr>
          <p:cNvSpPr txBox="1"/>
          <p:nvPr/>
        </p:nvSpPr>
        <p:spPr>
          <a:xfrm>
            <a:off x="1096228" y="3687707"/>
            <a:ext cx="9573455"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、从低精度数据集合转换成高精度数据集合的过程存在引入不确定性</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973A2E6C-7FE8-844B-9353-5D33254CB840}"/>
              </a:ext>
            </a:extLst>
          </p:cNvPr>
          <p:cNvSpPr txBox="1"/>
          <p:nvPr/>
        </p:nvSpPr>
        <p:spPr>
          <a:xfrm>
            <a:off x="1096227" y="4312935"/>
            <a:ext cx="311014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、满足特殊应用需求</a:t>
            </a:r>
            <a:endParaRPr lang="en-US"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290C1F87-4D94-B041-8C4D-98E625CB7056}"/>
              </a:ext>
            </a:extLst>
          </p:cNvPr>
          <p:cNvSpPr txBox="1"/>
          <p:nvPr/>
        </p:nvSpPr>
        <p:spPr>
          <a:xfrm>
            <a:off x="1111262" y="4912165"/>
            <a:ext cx="218681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4</a:t>
            </a:r>
            <a:r>
              <a:rPr lang="zh-CN" altLang="en-US" sz="2400" dirty="0">
                <a:latin typeface="SimHei" panose="02010609060101010101" pitchFamily="49" charset="-122"/>
                <a:ea typeface="SimHei" panose="02010609060101010101" pitchFamily="49" charset="-122"/>
              </a:rPr>
              <a:t>、缺失值处理</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088A6AAC-03D2-584E-8D0E-F8374AB72791}"/>
              </a:ext>
            </a:extLst>
          </p:cNvPr>
          <p:cNvSpPr txBox="1"/>
          <p:nvPr/>
        </p:nvSpPr>
        <p:spPr>
          <a:xfrm>
            <a:off x="1111262" y="5404945"/>
            <a:ext cx="1879041"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5</a:t>
            </a:r>
            <a:r>
              <a:rPr lang="zh-CN" altLang="en-US" sz="2400" dirty="0">
                <a:latin typeface="SimHei" panose="02010609060101010101" pitchFamily="49" charset="-122"/>
                <a:ea typeface="SimHei" panose="02010609060101010101" pitchFamily="49" charset="-122"/>
              </a:rPr>
              <a:t>、数据集成</a:t>
            </a:r>
            <a:endParaRPr lang="en-US" sz="2400" dirty="0">
              <a:latin typeface="SimHei" panose="02010609060101010101" pitchFamily="49" charset="-122"/>
              <a:ea typeface="SimHei" panose="02010609060101010101" pitchFamily="49" charset="-122"/>
            </a:endParaRPr>
          </a:p>
        </p:txBody>
      </p:sp>
      <p:cxnSp>
        <p:nvCxnSpPr>
          <p:cNvPr id="3" name="直线连接符 2">
            <a:extLst>
              <a:ext uri="{FF2B5EF4-FFF2-40B4-BE49-F238E27FC236}">
                <a16:creationId xmlns:a16="http://schemas.microsoft.com/office/drawing/2014/main" id="{DF0B2EE6-7DE9-5643-A6B5-D02E26E520CC}"/>
              </a:ext>
            </a:extLst>
          </p:cNvPr>
          <p:cNvCxnSpPr/>
          <p:nvPr/>
        </p:nvCxnSpPr>
        <p:spPr bwMode="auto">
          <a:xfrm flipH="1">
            <a:off x="4206374" y="1524000"/>
            <a:ext cx="532788" cy="46382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19" name="直线连接符 18">
            <a:extLst>
              <a:ext uri="{FF2B5EF4-FFF2-40B4-BE49-F238E27FC236}">
                <a16:creationId xmlns:a16="http://schemas.microsoft.com/office/drawing/2014/main" id="{AA85138B-7459-EC42-9558-B359A5A910CA}"/>
              </a:ext>
            </a:extLst>
          </p:cNvPr>
          <p:cNvCxnSpPr/>
          <p:nvPr/>
        </p:nvCxnSpPr>
        <p:spPr bwMode="auto">
          <a:xfrm>
            <a:off x="7243482" y="1524000"/>
            <a:ext cx="609600" cy="463827"/>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718663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DF1F419-9C3D-6344-BC40-79B896D7E703}"/>
              </a:ext>
            </a:extLst>
          </p:cNvPr>
          <p:cNvSpPr txBox="1"/>
          <p:nvPr/>
        </p:nvSpPr>
        <p:spPr>
          <a:xfrm>
            <a:off x="1381104" y="59706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D160AAA9-D966-EA47-B9DB-8A19DDBADE2E}"/>
              </a:ext>
            </a:extLst>
          </p:cNvPr>
          <p:cNvSpPr txBox="1"/>
          <p:nvPr/>
        </p:nvSpPr>
        <p:spPr>
          <a:xfrm>
            <a:off x="678110" y="1565555"/>
            <a:ext cx="8494633"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原始数据通常是有噪声的、不完整的，甚至包含错误的数据。</a:t>
            </a:r>
            <a:endParaRPr lang="en-US" sz="2400" dirty="0">
              <a:latin typeface="SimHei" panose="02010609060101010101" pitchFamily="49" charset="-122"/>
              <a:ea typeface="SimHei" panose="02010609060101010101" pitchFamily="49" charset="-122"/>
            </a:endParaRPr>
          </a:p>
        </p:txBody>
      </p:sp>
      <p:pic>
        <p:nvPicPr>
          <p:cNvPr id="7" name="Picture 6" descr="data-quality-garbage-in-garbage-out.jpg">
            <a:extLst>
              <a:ext uri="{FF2B5EF4-FFF2-40B4-BE49-F238E27FC236}">
                <a16:creationId xmlns:a16="http://schemas.microsoft.com/office/drawing/2014/main" id="{1CA90AF4-434C-1042-BC91-44326B8A9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3246" y="2924707"/>
            <a:ext cx="3610294" cy="2408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descr="garbage-can_rgb.jpg">
            <a:extLst>
              <a:ext uri="{FF2B5EF4-FFF2-40B4-BE49-F238E27FC236}">
                <a16:creationId xmlns:a16="http://schemas.microsoft.com/office/drawing/2014/main" id="{189A96A1-D638-4841-8951-8EFE37646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858" y="2515165"/>
            <a:ext cx="2310275" cy="308167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Rounded Rectangle 8">
            <a:extLst>
              <a:ext uri="{FF2B5EF4-FFF2-40B4-BE49-F238E27FC236}">
                <a16:creationId xmlns:a16="http://schemas.microsoft.com/office/drawing/2014/main" id="{7FAEFB1B-776E-FF4B-B44A-D9AFFC667C2B}"/>
              </a:ext>
            </a:extLst>
          </p:cNvPr>
          <p:cNvSpPr>
            <a:spLocks noChangeArrowheads="1"/>
          </p:cNvSpPr>
          <p:nvPr/>
        </p:nvSpPr>
        <p:spPr bwMode="auto">
          <a:xfrm>
            <a:off x="4259755" y="3464646"/>
            <a:ext cx="1331345" cy="976973"/>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dirty="0">
                <a:solidFill>
                  <a:srgbClr val="000000"/>
                </a:solidFill>
                <a:latin typeface="宋体" pitchFamily="2" charset="-122"/>
                <a:ea typeface="黑体" pitchFamily="49" charset="-122"/>
                <a:sym typeface="宋体" pitchFamily="2" charset="-122"/>
              </a:rPr>
              <a:t>处理</a:t>
            </a:r>
            <a:endParaRPr lang="en-US" dirty="0">
              <a:solidFill>
                <a:srgbClr val="000000"/>
              </a:solidFill>
              <a:ea typeface="黑体" pitchFamily="49" charset="-122"/>
              <a:sym typeface="Calibri" pitchFamily="34" charset="0"/>
            </a:endParaRPr>
          </a:p>
          <a:p>
            <a:pPr algn="ctr"/>
            <a:r>
              <a:rPr lang="zh-CN" altLang="en-US" dirty="0">
                <a:solidFill>
                  <a:srgbClr val="000000"/>
                </a:solidFill>
                <a:latin typeface="宋体" pitchFamily="2" charset="-122"/>
                <a:ea typeface="黑体" pitchFamily="49" charset="-122"/>
                <a:sym typeface="宋体" pitchFamily="2" charset="-122"/>
              </a:rPr>
              <a:t>过程</a:t>
            </a:r>
            <a:endParaRPr lang="en-US" dirty="0">
              <a:solidFill>
                <a:srgbClr val="000000"/>
              </a:solidFill>
              <a:ea typeface="黑体" pitchFamily="49" charset="-122"/>
              <a:sym typeface="Calibri" pitchFamily="34" charset="0"/>
            </a:endParaRPr>
          </a:p>
        </p:txBody>
      </p:sp>
      <p:sp>
        <p:nvSpPr>
          <p:cNvPr id="10" name="Right Arrow 11">
            <a:extLst>
              <a:ext uri="{FF2B5EF4-FFF2-40B4-BE49-F238E27FC236}">
                <a16:creationId xmlns:a16="http://schemas.microsoft.com/office/drawing/2014/main" id="{58620EE8-7DB8-894E-AFE0-9CCD1AFC88A6}"/>
              </a:ext>
            </a:extLst>
          </p:cNvPr>
          <p:cNvSpPr>
            <a:spLocks noChangeArrowheads="1"/>
          </p:cNvSpPr>
          <p:nvPr/>
        </p:nvSpPr>
        <p:spPr bwMode="auto">
          <a:xfrm>
            <a:off x="3161490" y="3660291"/>
            <a:ext cx="976972" cy="532538"/>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11" name="Right Arrow 12">
            <a:extLst>
              <a:ext uri="{FF2B5EF4-FFF2-40B4-BE49-F238E27FC236}">
                <a16:creationId xmlns:a16="http://schemas.microsoft.com/office/drawing/2014/main" id="{6294424C-4F00-A64D-A883-96A811901A87}"/>
              </a:ext>
            </a:extLst>
          </p:cNvPr>
          <p:cNvSpPr>
            <a:spLocks noChangeArrowheads="1"/>
          </p:cNvSpPr>
          <p:nvPr/>
        </p:nvSpPr>
        <p:spPr bwMode="auto">
          <a:xfrm>
            <a:off x="5833687" y="3650352"/>
            <a:ext cx="976972" cy="532538"/>
          </a:xfrm>
          <a:prstGeom prst="rightArrow">
            <a:avLst>
              <a:gd name="adj1" fmla="val 50000"/>
              <a:gd name="adj2" fmla="val 50017"/>
            </a:avLst>
          </a:prstGeom>
          <a:solidFill>
            <a:srgbClr val="BFBFBF"/>
          </a:solidFill>
          <a:ln w="25400" cap="flat" cmpd="sng">
            <a:solidFill>
              <a:srgbClr val="7F7F7F"/>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endParaRPr>
          </a:p>
        </p:txBody>
      </p:sp>
      <p:sp>
        <p:nvSpPr>
          <p:cNvPr id="12" name="TextBox 11">
            <a:extLst>
              <a:ext uri="{FF2B5EF4-FFF2-40B4-BE49-F238E27FC236}">
                <a16:creationId xmlns:a16="http://schemas.microsoft.com/office/drawing/2014/main" id="{82CEE740-F105-5048-93A4-67DBFB809054}"/>
              </a:ext>
            </a:extLst>
          </p:cNvPr>
          <p:cNvSpPr txBox="1"/>
          <p:nvPr/>
        </p:nvSpPr>
        <p:spPr>
          <a:xfrm>
            <a:off x="4791088" y="5644033"/>
            <a:ext cx="237757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8</a:t>
            </a:r>
            <a:r>
              <a:rPr lang="zh-CN" altLang="en-US" dirty="0">
                <a:latin typeface="SimHei" panose="02010609060101010101" pitchFamily="49" charset="-122"/>
                <a:ea typeface="SimHei" panose="02010609060101010101" pitchFamily="49" charset="-122"/>
              </a:rPr>
              <a:t>：数据预处理表示</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36903088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F3928DE-A31F-EC48-99B9-DB431AF4FC2E}"/>
              </a:ext>
            </a:extLst>
          </p:cNvPr>
          <p:cNvSpPr txBox="1"/>
          <p:nvPr/>
        </p:nvSpPr>
        <p:spPr>
          <a:xfrm>
            <a:off x="1543241" y="537656"/>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19731308-1C7A-404E-B073-B8CBC004A277}"/>
              </a:ext>
            </a:extLst>
          </p:cNvPr>
          <p:cNvSpPr txBox="1"/>
          <p:nvPr/>
        </p:nvSpPr>
        <p:spPr>
          <a:xfrm>
            <a:off x="5285521" y="773897"/>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数据质量</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22F4D283-7488-9B4C-B1A0-5D29FF2798E1}"/>
              </a:ext>
            </a:extLst>
          </p:cNvPr>
          <p:cNvSpPr txBox="1"/>
          <p:nvPr/>
        </p:nvSpPr>
        <p:spPr>
          <a:xfrm>
            <a:off x="991434" y="1533358"/>
            <a:ext cx="587853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数据质量高</a:t>
            </a:r>
            <a:r>
              <a:rPr lang="en-US" altLang="zh-CN" sz="2400" dirty="0">
                <a:latin typeface="SimHei" panose="02010609060101010101" pitchFamily="49" charset="-122"/>
                <a:ea typeface="SimHei" panose="02010609060101010101" pitchFamily="49" charset="-122"/>
              </a:rPr>
              <a:t> ——&gt; </a:t>
            </a:r>
            <a:r>
              <a:rPr lang="zh-CN" altLang="en-US" sz="2400" dirty="0">
                <a:latin typeface="SimHei" panose="02010609060101010101" pitchFamily="49" charset="-122"/>
                <a:ea typeface="SimHei" panose="02010609060101010101" pitchFamily="49" charset="-122"/>
              </a:rPr>
              <a:t>对目标用途的复合度高</a:t>
            </a:r>
            <a:endParaRPr lang="en-US" sz="2400" dirty="0">
              <a:latin typeface="SimHei" panose="02010609060101010101" pitchFamily="49" charset="-122"/>
              <a:ea typeface="SimHei" panose="02010609060101010101" pitchFamily="49" charset="-122"/>
            </a:endParaRPr>
          </a:p>
        </p:txBody>
      </p:sp>
      <p:sp>
        <p:nvSpPr>
          <p:cNvPr id="7" name="内容占位符 2">
            <a:extLst>
              <a:ext uri="{FF2B5EF4-FFF2-40B4-BE49-F238E27FC236}">
                <a16:creationId xmlns:a16="http://schemas.microsoft.com/office/drawing/2014/main" id="{2971B0BA-2FB0-7A46-971C-A209C3DD81ED}"/>
              </a:ext>
            </a:extLst>
          </p:cNvPr>
          <p:cNvSpPr txBox="1">
            <a:spLocks noChangeArrowheads="1"/>
          </p:cNvSpPr>
          <p:nvPr/>
        </p:nvSpPr>
        <p:spPr>
          <a:xfrm>
            <a:off x="1127859" y="2110535"/>
            <a:ext cx="8242300" cy="3686589"/>
          </a:xfrm>
          <a:prstGeom prst="rect">
            <a:avLst/>
          </a:prstGeom>
          <a:ln/>
          <a:extLst>
            <a:ext uri="{91240B29-F687-4F45-9708-019B960494DF}">
              <a14:hiddenLine xmlns:a14="http://schemas.microsoft.com/office/drawing/2010/main" w="9525">
                <a:solidFill>
                  <a:srgbClr val="000000"/>
                </a:solidFill>
                <a:miter lim="800000"/>
                <a:headEnd/>
                <a:tailEnd/>
              </a14:hiddenLine>
            </a:ext>
          </a:extLst>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lnSpc>
                <a:spcPct val="120000"/>
              </a:lnSpc>
              <a:spcAft>
                <a:spcPct val="35000"/>
              </a:spcAft>
            </a:pPr>
            <a:r>
              <a:rPr lang="zh-CN" dirty="0">
                <a:latin typeface="黑体" pitchFamily="49" charset="-122"/>
                <a:ea typeface="黑体" pitchFamily="49" charset="-122"/>
              </a:rPr>
              <a:t>精确性（</a:t>
            </a:r>
            <a:r>
              <a:rPr lang="zh-CN" altLang="zh-CN" dirty="0">
                <a:latin typeface="黑体" pitchFamily="49" charset="-122"/>
                <a:ea typeface="黑体" pitchFamily="49" charset="-122"/>
              </a:rPr>
              <a:t>Accuracy</a:t>
            </a:r>
            <a:r>
              <a:rPr lang="zh-CN" dirty="0">
                <a:latin typeface="黑体" pitchFamily="49" charset="-122"/>
                <a:ea typeface="黑体" pitchFamily="49" charset="-122"/>
              </a:rPr>
              <a:t>）</a:t>
            </a:r>
            <a:endParaRPr lang="en-US" altLang="zh-CN" dirty="0">
              <a:latin typeface="黑体" pitchFamily="49" charset="-122"/>
              <a:ea typeface="黑体" pitchFamily="49" charset="-122"/>
            </a:endParaRPr>
          </a:p>
          <a:p>
            <a:pPr lvl="1">
              <a:lnSpc>
                <a:spcPct val="120000"/>
              </a:lnSpc>
              <a:spcAft>
                <a:spcPct val="35000"/>
              </a:spcAft>
            </a:pPr>
            <a:r>
              <a:rPr lang="zh-CN" altLang="en-US" dirty="0">
                <a:latin typeface="黑体" pitchFamily="49" charset="-122"/>
                <a:ea typeface="黑体" pitchFamily="49" charset="-122"/>
              </a:rPr>
              <a:t>有效性（</a:t>
            </a:r>
            <a:r>
              <a:rPr lang="en-US" altLang="zh-CN" dirty="0">
                <a:latin typeface="黑体" pitchFamily="49" charset="-122"/>
                <a:ea typeface="黑体" pitchFamily="49" charset="-122"/>
              </a:rPr>
              <a:t>Effectiveness</a:t>
            </a:r>
            <a:r>
              <a:rPr lang="zh-CN" altLang="en-US" dirty="0">
                <a:latin typeface="黑体" pitchFamily="49" charset="-122"/>
                <a:ea typeface="黑体" pitchFamily="49" charset="-122"/>
              </a:rPr>
              <a:t>）</a:t>
            </a:r>
            <a:endParaRPr lang="zh-CN" dirty="0">
              <a:latin typeface="黑体" pitchFamily="49" charset="-122"/>
              <a:ea typeface="黑体" pitchFamily="49" charset="-122"/>
            </a:endParaRPr>
          </a:p>
          <a:p>
            <a:pPr lvl="1">
              <a:lnSpc>
                <a:spcPct val="120000"/>
              </a:lnSpc>
              <a:spcAft>
                <a:spcPct val="35000"/>
              </a:spcAft>
            </a:pPr>
            <a:r>
              <a:rPr lang="zh-CN" dirty="0">
                <a:latin typeface="黑体" pitchFamily="49" charset="-122"/>
                <a:ea typeface="黑体" pitchFamily="49" charset="-122"/>
              </a:rPr>
              <a:t>完整性（</a:t>
            </a:r>
            <a:r>
              <a:rPr lang="zh-CN" altLang="zh-CN" dirty="0">
                <a:latin typeface="黑体" pitchFamily="49" charset="-122"/>
                <a:ea typeface="黑体" pitchFamily="49" charset="-122"/>
              </a:rPr>
              <a:t>Completeness</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一致性（</a:t>
            </a:r>
            <a:r>
              <a:rPr lang="zh-CN" altLang="zh-CN" dirty="0">
                <a:latin typeface="黑体" pitchFamily="49" charset="-122"/>
                <a:ea typeface="黑体" pitchFamily="49" charset="-122"/>
              </a:rPr>
              <a:t>Consistency</a:t>
            </a:r>
            <a:r>
              <a:rPr lang="zh-CN" dirty="0">
                <a:latin typeface="黑体" pitchFamily="49" charset="-122"/>
                <a:ea typeface="黑体" pitchFamily="49" charset="-122"/>
              </a:rPr>
              <a:t>）</a:t>
            </a:r>
          </a:p>
          <a:p>
            <a:pPr lvl="1">
              <a:lnSpc>
                <a:spcPct val="120000"/>
              </a:lnSpc>
              <a:spcAft>
                <a:spcPct val="35000"/>
              </a:spcAft>
            </a:pPr>
            <a:r>
              <a:rPr lang="zh-CN" altLang="en-US" dirty="0">
                <a:latin typeface="黑体" pitchFamily="49" charset="-122"/>
                <a:ea typeface="黑体" pitchFamily="49" charset="-122"/>
              </a:rPr>
              <a:t>时效</a:t>
            </a:r>
            <a:r>
              <a:rPr lang="zh-CN" dirty="0">
                <a:latin typeface="黑体" pitchFamily="49" charset="-122"/>
                <a:ea typeface="黑体" pitchFamily="49" charset="-122"/>
              </a:rPr>
              <a:t>性（</a:t>
            </a:r>
            <a:r>
              <a:rPr lang="zh-CN" altLang="zh-CN" dirty="0">
                <a:latin typeface="黑体" pitchFamily="49" charset="-122"/>
                <a:ea typeface="黑体" pitchFamily="49" charset="-122"/>
              </a:rPr>
              <a:t>Timeliness</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可信性（</a:t>
            </a:r>
            <a:r>
              <a:rPr lang="zh-CN" altLang="zh-CN" dirty="0">
                <a:latin typeface="黑体" pitchFamily="49" charset="-122"/>
                <a:ea typeface="黑体" pitchFamily="49" charset="-122"/>
              </a:rPr>
              <a:t>Believability</a:t>
            </a:r>
            <a:r>
              <a:rPr lang="zh-CN" dirty="0">
                <a:latin typeface="黑体" pitchFamily="49" charset="-122"/>
                <a:ea typeface="黑体" pitchFamily="49" charset="-122"/>
              </a:rPr>
              <a:t>）</a:t>
            </a:r>
          </a:p>
          <a:p>
            <a:pPr lvl="1">
              <a:lnSpc>
                <a:spcPct val="120000"/>
              </a:lnSpc>
              <a:spcAft>
                <a:spcPct val="35000"/>
              </a:spcAft>
            </a:pPr>
            <a:r>
              <a:rPr lang="zh-CN" dirty="0">
                <a:latin typeface="黑体" pitchFamily="49" charset="-122"/>
                <a:ea typeface="黑体" pitchFamily="49" charset="-122"/>
              </a:rPr>
              <a:t>可解释性（</a:t>
            </a:r>
            <a:r>
              <a:rPr lang="zh-CN" altLang="zh-CN" dirty="0">
                <a:latin typeface="黑体" pitchFamily="49" charset="-122"/>
                <a:ea typeface="黑体" pitchFamily="49" charset="-122"/>
              </a:rPr>
              <a:t>Interpretability</a:t>
            </a:r>
            <a:r>
              <a:rPr lang="zh-CN" dirty="0">
                <a:latin typeface="黑体" pitchFamily="49" charset="-122"/>
                <a:ea typeface="黑体" pitchFamily="49" charset="-122"/>
              </a:rPr>
              <a:t>）</a:t>
            </a:r>
          </a:p>
        </p:txBody>
      </p:sp>
    </p:spTree>
    <p:extLst>
      <p:ext uri="{BB962C8B-B14F-4D97-AF65-F5344CB8AC3E}">
        <p14:creationId xmlns:p14="http://schemas.microsoft.com/office/powerpoint/2010/main" val="42226563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431637-C50F-7B45-AEF4-E6F01E77D125}"/>
              </a:ext>
            </a:extLst>
          </p:cNvPr>
          <p:cNvSpPr txBox="1"/>
          <p:nvPr/>
        </p:nvSpPr>
        <p:spPr>
          <a:xfrm>
            <a:off x="1433383" y="455729"/>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97C7ECB6-CD6A-0E4F-B05A-06D41D679DFE}"/>
              </a:ext>
            </a:extLst>
          </p:cNvPr>
          <p:cNvSpPr txBox="1"/>
          <p:nvPr/>
        </p:nvSpPr>
        <p:spPr>
          <a:xfrm>
            <a:off x="4710400" y="79756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66A559A-E5D9-FE45-BD5C-70A6C714642D}"/>
              </a:ext>
            </a:extLst>
          </p:cNvPr>
          <p:cNvSpPr txBox="1"/>
          <p:nvPr/>
        </p:nvSpPr>
        <p:spPr>
          <a:xfrm>
            <a:off x="755374" y="1630017"/>
            <a:ext cx="7263527" cy="1113766"/>
          </a:xfrm>
          <a:prstGeom prst="rect">
            <a:avLst/>
          </a:prstGeom>
          <a:noFill/>
        </p:spPr>
        <p:txBody>
          <a:bodyPr wrap="none" rtlCol="0">
            <a:spAutoFit/>
          </a:bodyPr>
          <a:lstStyle/>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、数据清理</a:t>
            </a:r>
            <a:endParaRPr lang="en-US" altLang="zh-CN" sz="2400" dirty="0">
              <a:latin typeface="SimHei" panose="02010609060101010101" pitchFamily="49" charset="-122"/>
              <a:ea typeface="SimHei" panose="02010609060101010101" pitchFamily="49" charset="-122"/>
            </a:endParaRPr>
          </a:p>
          <a:p>
            <a:pPr>
              <a:lnSpc>
                <a:spcPct val="150000"/>
              </a:lnSpc>
            </a:pPr>
            <a:r>
              <a:rPr lang="zh-CN" altLang="en-US" sz="2400" dirty="0">
                <a:latin typeface="SimHei" panose="02010609060101010101" pitchFamily="49" charset="-122"/>
                <a:ea typeface="SimHei" panose="02010609060101010101" pitchFamily="49" charset="-122"/>
              </a:rPr>
              <a:t>检测和清除数据中的错误和不一致，以提高数据质量</a:t>
            </a:r>
            <a:endParaRPr lang="en-US" sz="2400" dirty="0">
              <a:latin typeface="SimHei" panose="02010609060101010101" pitchFamily="49" charset="-122"/>
              <a:ea typeface="SimHei" panose="02010609060101010101" pitchFamily="49" charset="-122"/>
            </a:endParaRPr>
          </a:p>
        </p:txBody>
      </p:sp>
      <p:sp>
        <p:nvSpPr>
          <p:cNvPr id="7" name="圆柱形 1">
            <a:extLst>
              <a:ext uri="{FF2B5EF4-FFF2-40B4-BE49-F238E27FC236}">
                <a16:creationId xmlns:a16="http://schemas.microsoft.com/office/drawing/2014/main" id="{EE955C71-D949-B247-B524-6EA91B69F22A}"/>
              </a:ext>
            </a:extLst>
          </p:cNvPr>
          <p:cNvSpPr>
            <a:spLocks noChangeArrowheads="1"/>
          </p:cNvSpPr>
          <p:nvPr/>
        </p:nvSpPr>
        <p:spPr bwMode="auto">
          <a:xfrm>
            <a:off x="3413412" y="4396987"/>
            <a:ext cx="1296988" cy="1008062"/>
          </a:xfrm>
          <a:prstGeom prst="can">
            <a:avLst>
              <a:gd name="adj" fmla="val 25000"/>
            </a:avLst>
          </a:prstGeom>
          <a:solidFill>
            <a:srgbClr val="BFBFBF"/>
          </a:solidFill>
          <a:ln w="9525" cap="flat" cmpd="sng">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dirty="0">
                <a:solidFill>
                  <a:srgbClr val="000000"/>
                </a:solidFill>
                <a:latin typeface="黑体" pitchFamily="49" charset="-122"/>
                <a:ea typeface="黑体" pitchFamily="49" charset="-122"/>
                <a:sym typeface="Calibri" pitchFamily="34" charset="0"/>
              </a:rPr>
              <a:t>Data…</a:t>
            </a:r>
          </a:p>
        </p:txBody>
      </p:sp>
      <p:sp>
        <p:nvSpPr>
          <p:cNvPr id="8" name="椭圆 2">
            <a:extLst>
              <a:ext uri="{FF2B5EF4-FFF2-40B4-BE49-F238E27FC236}">
                <a16:creationId xmlns:a16="http://schemas.microsoft.com/office/drawing/2014/main" id="{21E4C119-D7EF-7046-9AD7-90B39664AFD5}"/>
              </a:ext>
            </a:extLst>
          </p:cNvPr>
          <p:cNvSpPr>
            <a:spLocks noChangeArrowheads="1"/>
          </p:cNvSpPr>
          <p:nvPr/>
        </p:nvSpPr>
        <p:spPr bwMode="auto">
          <a:xfrm>
            <a:off x="4278600" y="4289037"/>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9" name="椭圆 7">
            <a:extLst>
              <a:ext uri="{FF2B5EF4-FFF2-40B4-BE49-F238E27FC236}">
                <a16:creationId xmlns:a16="http://schemas.microsoft.com/office/drawing/2014/main" id="{E7276167-3011-8345-8B62-D6CE487752B4}"/>
              </a:ext>
            </a:extLst>
          </p:cNvPr>
          <p:cNvSpPr>
            <a:spLocks noChangeArrowheads="1"/>
          </p:cNvSpPr>
          <p:nvPr/>
        </p:nvSpPr>
        <p:spPr bwMode="auto">
          <a:xfrm>
            <a:off x="3910300" y="4201724"/>
            <a:ext cx="303212" cy="303213"/>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0" name="椭圆 8">
            <a:extLst>
              <a:ext uri="{FF2B5EF4-FFF2-40B4-BE49-F238E27FC236}">
                <a16:creationId xmlns:a16="http://schemas.microsoft.com/office/drawing/2014/main" id="{858C300D-23F3-DC47-B1C4-BC02282B9B0D}"/>
              </a:ext>
            </a:extLst>
          </p:cNvPr>
          <p:cNvSpPr>
            <a:spLocks noChangeArrowheads="1"/>
          </p:cNvSpPr>
          <p:nvPr/>
        </p:nvSpPr>
        <p:spPr bwMode="auto">
          <a:xfrm>
            <a:off x="3845212" y="4396987"/>
            <a:ext cx="173038" cy="173037"/>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1" name="椭圆 9">
            <a:extLst>
              <a:ext uri="{FF2B5EF4-FFF2-40B4-BE49-F238E27FC236}">
                <a16:creationId xmlns:a16="http://schemas.microsoft.com/office/drawing/2014/main" id="{635B08B1-65C1-7049-B344-2DA17774D5EB}"/>
              </a:ext>
            </a:extLst>
          </p:cNvPr>
          <p:cNvSpPr>
            <a:spLocks noChangeArrowheads="1"/>
          </p:cNvSpPr>
          <p:nvPr/>
        </p:nvSpPr>
        <p:spPr bwMode="auto">
          <a:xfrm>
            <a:off x="3629312" y="4450962"/>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2" name="椭圆 10">
            <a:extLst>
              <a:ext uri="{FF2B5EF4-FFF2-40B4-BE49-F238E27FC236}">
                <a16:creationId xmlns:a16="http://schemas.microsoft.com/office/drawing/2014/main" id="{D3485EFD-4413-0145-8F2F-F37B5C276448}"/>
              </a:ext>
            </a:extLst>
          </p:cNvPr>
          <p:cNvSpPr>
            <a:spLocks noChangeArrowheads="1"/>
          </p:cNvSpPr>
          <p:nvPr/>
        </p:nvSpPr>
        <p:spPr bwMode="auto">
          <a:xfrm>
            <a:off x="3467387" y="4101712"/>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3" name="椭圆 11">
            <a:extLst>
              <a:ext uri="{FF2B5EF4-FFF2-40B4-BE49-F238E27FC236}">
                <a16:creationId xmlns:a16="http://schemas.microsoft.com/office/drawing/2014/main" id="{45D6E393-33E5-0E41-87D3-3133F904D4A7}"/>
              </a:ext>
            </a:extLst>
          </p:cNvPr>
          <p:cNvSpPr>
            <a:spLocks noChangeArrowheads="1"/>
          </p:cNvSpPr>
          <p:nvPr/>
        </p:nvSpPr>
        <p:spPr bwMode="auto">
          <a:xfrm>
            <a:off x="4515137" y="4073137"/>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4" name="椭圆 12">
            <a:extLst>
              <a:ext uri="{FF2B5EF4-FFF2-40B4-BE49-F238E27FC236}">
                <a16:creationId xmlns:a16="http://schemas.microsoft.com/office/drawing/2014/main" id="{22FCC56C-1260-D846-890A-965A9D6ACE8B}"/>
              </a:ext>
            </a:extLst>
          </p:cNvPr>
          <p:cNvSpPr>
            <a:spLocks noChangeArrowheads="1"/>
          </p:cNvSpPr>
          <p:nvPr/>
        </p:nvSpPr>
        <p:spPr bwMode="auto">
          <a:xfrm>
            <a:off x="4213512" y="4036624"/>
            <a:ext cx="215900" cy="21590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5" name="椭圆 13">
            <a:extLst>
              <a:ext uri="{FF2B5EF4-FFF2-40B4-BE49-F238E27FC236}">
                <a16:creationId xmlns:a16="http://schemas.microsoft.com/office/drawing/2014/main" id="{9479290B-BE9C-9C44-B6BA-7A4ABF124184}"/>
              </a:ext>
            </a:extLst>
          </p:cNvPr>
          <p:cNvSpPr>
            <a:spLocks noChangeArrowheads="1"/>
          </p:cNvSpPr>
          <p:nvPr/>
        </p:nvSpPr>
        <p:spPr bwMode="auto">
          <a:xfrm>
            <a:off x="3867437" y="3928674"/>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6" name="椭圆 14">
            <a:extLst>
              <a:ext uri="{FF2B5EF4-FFF2-40B4-BE49-F238E27FC236}">
                <a16:creationId xmlns:a16="http://schemas.microsoft.com/office/drawing/2014/main" id="{F3723CE8-7C95-2A4F-A876-E077E908412B}"/>
              </a:ext>
            </a:extLst>
          </p:cNvPr>
          <p:cNvSpPr>
            <a:spLocks noChangeArrowheads="1"/>
          </p:cNvSpPr>
          <p:nvPr/>
        </p:nvSpPr>
        <p:spPr bwMode="auto">
          <a:xfrm>
            <a:off x="4103975" y="3839774"/>
            <a:ext cx="107950" cy="107950"/>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7" name="椭圆 15">
            <a:extLst>
              <a:ext uri="{FF2B5EF4-FFF2-40B4-BE49-F238E27FC236}">
                <a16:creationId xmlns:a16="http://schemas.microsoft.com/office/drawing/2014/main" id="{38E0C64A-E7A2-7241-872E-2BA5229CEBBA}"/>
              </a:ext>
            </a:extLst>
          </p:cNvPr>
          <p:cNvSpPr>
            <a:spLocks noChangeArrowheads="1"/>
          </p:cNvSpPr>
          <p:nvPr/>
        </p:nvSpPr>
        <p:spPr bwMode="auto">
          <a:xfrm>
            <a:off x="3761075" y="4071549"/>
            <a:ext cx="220662" cy="219075"/>
          </a:xfrm>
          <a:prstGeom prst="ellipse">
            <a:avLst/>
          </a:prstGeom>
          <a:solidFill>
            <a:schemeClr val="bg1"/>
          </a:solidFill>
          <a:ln w="25400" cap="flat" cmpd="sng">
            <a:solidFill>
              <a:schemeClr val="tx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FFFFFF"/>
              </a:solidFill>
              <a:latin typeface="黑体" pitchFamily="49" charset="-122"/>
              <a:ea typeface="黑体" pitchFamily="49" charset="-122"/>
              <a:sym typeface="宋体" pitchFamily="2" charset="-122"/>
            </a:endParaRPr>
          </a:p>
        </p:txBody>
      </p:sp>
      <p:sp>
        <p:nvSpPr>
          <p:cNvPr id="18" name="直接箭头连接符 4">
            <a:extLst>
              <a:ext uri="{FF2B5EF4-FFF2-40B4-BE49-F238E27FC236}">
                <a16:creationId xmlns:a16="http://schemas.microsoft.com/office/drawing/2014/main" id="{B0551F33-2ED2-6E43-B257-54B2F8B4149C}"/>
              </a:ext>
            </a:extLst>
          </p:cNvPr>
          <p:cNvSpPr>
            <a:spLocks noChangeShapeType="1"/>
          </p:cNvSpPr>
          <p:nvPr/>
        </p:nvSpPr>
        <p:spPr bwMode="auto">
          <a:xfrm>
            <a:off x="5213637" y="4757349"/>
            <a:ext cx="1441450" cy="0"/>
          </a:xfrm>
          <a:prstGeom prst="straightConnector1">
            <a:avLst/>
          </a:prstGeom>
          <a:noFill/>
          <a:ln w="9525" cap="flat" cmpd="sng">
            <a:solidFill>
              <a:srgbClr val="000000"/>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19" name="圆柱形 18">
            <a:extLst>
              <a:ext uri="{FF2B5EF4-FFF2-40B4-BE49-F238E27FC236}">
                <a16:creationId xmlns:a16="http://schemas.microsoft.com/office/drawing/2014/main" id="{8E8CE26C-484C-064C-8C69-5C1DB6F19B54}"/>
              </a:ext>
            </a:extLst>
          </p:cNvPr>
          <p:cNvSpPr>
            <a:spLocks noChangeArrowheads="1"/>
          </p:cNvSpPr>
          <p:nvPr/>
        </p:nvSpPr>
        <p:spPr bwMode="auto">
          <a:xfrm>
            <a:off x="7086887" y="4396987"/>
            <a:ext cx="1295400" cy="1008062"/>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solidFill>
                  <a:srgbClr val="000000"/>
                </a:solidFill>
                <a:latin typeface="黑体" pitchFamily="49" charset="-122"/>
                <a:ea typeface="黑体" pitchFamily="49" charset="-122"/>
                <a:sym typeface="Calibri" pitchFamily="34" charset="0"/>
              </a:rPr>
              <a:t>Data!</a:t>
            </a:r>
          </a:p>
        </p:txBody>
      </p:sp>
      <p:sp>
        <p:nvSpPr>
          <p:cNvPr id="20" name="太阳形 6">
            <a:extLst>
              <a:ext uri="{FF2B5EF4-FFF2-40B4-BE49-F238E27FC236}">
                <a16:creationId xmlns:a16="http://schemas.microsoft.com/office/drawing/2014/main" id="{4AE0C1EF-B478-8441-A9EF-DB7125883428}"/>
              </a:ext>
            </a:extLst>
          </p:cNvPr>
          <p:cNvSpPr>
            <a:spLocks noChangeArrowheads="1"/>
          </p:cNvSpPr>
          <p:nvPr/>
        </p:nvSpPr>
        <p:spPr bwMode="auto">
          <a:xfrm>
            <a:off x="8239412" y="3885812"/>
            <a:ext cx="431800" cy="431800"/>
          </a:xfrm>
          <a:prstGeom prst="sun">
            <a:avLst>
              <a:gd name="adj" fmla="val 25000"/>
            </a:avLst>
          </a:prstGeom>
          <a:solidFill>
            <a:srgbClr val="FFFFFF"/>
          </a:solidFill>
          <a:ln w="25400" cap="flat" cmpd="sng">
            <a:solidFill>
              <a:srgbClr val="F79646"/>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21" name="十字星 16">
            <a:extLst>
              <a:ext uri="{FF2B5EF4-FFF2-40B4-BE49-F238E27FC236}">
                <a16:creationId xmlns:a16="http://schemas.microsoft.com/office/drawing/2014/main" id="{2FB36061-AF76-584D-AF7B-7D709160A5D4}"/>
              </a:ext>
            </a:extLst>
          </p:cNvPr>
          <p:cNvSpPr>
            <a:spLocks noChangeArrowheads="1"/>
          </p:cNvSpPr>
          <p:nvPr/>
        </p:nvSpPr>
        <p:spPr bwMode="auto">
          <a:xfrm>
            <a:off x="6942425" y="4301737"/>
            <a:ext cx="369887" cy="369887"/>
          </a:xfrm>
          <a:prstGeom prst="star4">
            <a:avLst>
              <a:gd name="adj" fmla="val 19778"/>
            </a:avLst>
          </a:prstGeom>
          <a:solidFill>
            <a:srgbClr val="FFFF00"/>
          </a:solidFill>
          <a:ln w="9525" cap="flat" cmpd="sng">
            <a:solidFill>
              <a:srgbClr val="FFC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22" name="TextBox 21">
            <a:extLst>
              <a:ext uri="{FF2B5EF4-FFF2-40B4-BE49-F238E27FC236}">
                <a16:creationId xmlns:a16="http://schemas.microsoft.com/office/drawing/2014/main" id="{2FE58239-0E03-E242-9EF5-1DAD67D63679}"/>
              </a:ext>
            </a:extLst>
          </p:cNvPr>
          <p:cNvSpPr txBox="1"/>
          <p:nvPr/>
        </p:nvSpPr>
        <p:spPr>
          <a:xfrm>
            <a:off x="5043824" y="5712472"/>
            <a:ext cx="1917513" cy="369332"/>
          </a:xfrm>
          <a:prstGeom prst="rect">
            <a:avLst/>
          </a:prstGeom>
          <a:noFill/>
        </p:spPr>
        <p:txBody>
          <a:bodyPr wrap="none" rtlCol="0">
            <a:spAutoFit/>
          </a:bodyPr>
          <a:lstStyle/>
          <a:p>
            <a:r>
              <a:rPr lang="zh-CN" altLang="en-US" dirty="0"/>
              <a:t>图</a:t>
            </a:r>
            <a:r>
              <a:rPr lang="en-US" altLang="zh-CN" dirty="0"/>
              <a:t>9</a:t>
            </a:r>
            <a:r>
              <a:rPr lang="zh-CN" altLang="en-US" dirty="0"/>
              <a:t>：数据预处理</a:t>
            </a:r>
            <a:endParaRPr lang="en-US" dirty="0"/>
          </a:p>
        </p:txBody>
      </p:sp>
    </p:spTree>
    <p:extLst>
      <p:ext uri="{BB962C8B-B14F-4D97-AF65-F5344CB8AC3E}">
        <p14:creationId xmlns:p14="http://schemas.microsoft.com/office/powerpoint/2010/main" val="357718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A4DDFCA-7ABF-344D-AC09-9AADF0BCB1B6}"/>
              </a:ext>
            </a:extLst>
          </p:cNvPr>
          <p:cNvSpPr txBox="1"/>
          <p:nvPr/>
        </p:nvSpPr>
        <p:spPr>
          <a:xfrm>
            <a:off x="5388114" y="449921"/>
            <a:ext cx="1415772" cy="830997"/>
          </a:xfrm>
          <a:prstGeom prst="rect">
            <a:avLst/>
          </a:prstGeom>
          <a:noFill/>
        </p:spPr>
        <p:txBody>
          <a:bodyPr wrap="none" rtlCol="0">
            <a:spAutoFit/>
          </a:bodyPr>
          <a:lstStyle/>
          <a:p>
            <a:r>
              <a:rPr lang="zh-CN" altLang="en-US" sz="4800" b="1" dirty="0">
                <a:latin typeface="SimHei" panose="02010609060101010101" pitchFamily="49" charset="-122"/>
                <a:ea typeface="SimHei" panose="02010609060101010101" pitchFamily="49" charset="-122"/>
              </a:rPr>
              <a:t>目录</a:t>
            </a:r>
            <a:endParaRPr lang="en-US" sz="4800" b="1"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046E878-2E7F-0C4C-B474-D28F607C6A19}"/>
              </a:ext>
            </a:extLst>
          </p:cNvPr>
          <p:cNvSpPr txBox="1"/>
          <p:nvPr/>
        </p:nvSpPr>
        <p:spPr>
          <a:xfrm>
            <a:off x="1130903" y="1188034"/>
            <a:ext cx="3038011" cy="4614789"/>
          </a:xfrm>
          <a:prstGeom prst="rect">
            <a:avLst/>
          </a:prstGeom>
          <a:noFill/>
        </p:spPr>
        <p:txBody>
          <a:bodyPr wrap="none" rtlCol="0">
            <a:spAutoFit/>
          </a:bodyPr>
          <a:lstStyle/>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数据基础</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数据特征</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数据预处理</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数据存储</a:t>
            </a:r>
            <a:endParaRPr lang="en-US" altLang="zh-CN" sz="4000" dirty="0">
              <a:latin typeface="SimHei" panose="02010609060101010101" pitchFamily="49" charset="-122"/>
              <a:ea typeface="SimHei" panose="02010609060101010101" pitchFamily="49" charset="-122"/>
            </a:endParaRPr>
          </a:p>
          <a:p>
            <a:pPr marL="285750" indent="-285750">
              <a:lnSpc>
                <a:spcPct val="150000"/>
              </a:lnSpc>
              <a:buFont typeface="Arial" panose="020B0604020202020204" pitchFamily="34" charset="0"/>
              <a:buChar char="•"/>
            </a:pPr>
            <a:r>
              <a:rPr lang="zh-CN" altLang="en-US" sz="4000" dirty="0">
                <a:latin typeface="SimHei" panose="02010609060101010101" pitchFamily="49" charset="-122"/>
                <a:ea typeface="SimHei" panose="02010609060101010101" pitchFamily="49" charset="-122"/>
              </a:rPr>
              <a:t>数据分析</a:t>
            </a:r>
            <a:endParaRPr lang="en-US" altLang="zh-CN" sz="40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480627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F3459F-9E5A-7B47-BA69-3F1298B7B802}"/>
              </a:ext>
            </a:extLst>
          </p:cNvPr>
          <p:cNvSpPr txBox="1"/>
          <p:nvPr/>
        </p:nvSpPr>
        <p:spPr>
          <a:xfrm>
            <a:off x="1351427" y="43764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3505FEBA-7D7C-1D48-968D-5B24B922B6D8}"/>
              </a:ext>
            </a:extLst>
          </p:cNvPr>
          <p:cNvSpPr txBox="1"/>
          <p:nvPr/>
        </p:nvSpPr>
        <p:spPr>
          <a:xfrm>
            <a:off x="4746912" y="705994"/>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64E9938F-0D01-3D4D-80EF-896D344F6160}"/>
              </a:ext>
            </a:extLst>
          </p:cNvPr>
          <p:cNvSpPr txBox="1"/>
          <p:nvPr/>
        </p:nvSpPr>
        <p:spPr>
          <a:xfrm>
            <a:off x="755374" y="1630017"/>
            <a:ext cx="10376452" cy="1113766"/>
          </a:xfrm>
          <a:prstGeom prst="rect">
            <a:avLst/>
          </a:prstGeom>
          <a:noFill/>
        </p:spPr>
        <p:txBody>
          <a:bodyPr wrap="square" rtlCol="0">
            <a:spAutoFit/>
          </a:bodyPr>
          <a:lstStyle/>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、数据清理</a:t>
            </a:r>
          </a:p>
          <a:p>
            <a:pPr algn="ctr">
              <a:lnSpc>
                <a:spcPct val="150000"/>
              </a:lnSpc>
            </a:pPr>
            <a:r>
              <a:rPr lang="zh-CN" altLang="en-US" sz="2400" dirty="0">
                <a:latin typeface="SimHei" panose="02010609060101010101" pitchFamily="49" charset="-122"/>
                <a:ea typeface="SimHei" panose="02010609060101010101" pitchFamily="49" charset="-122"/>
              </a:rPr>
              <a:t>数据错误类型及处理方法</a:t>
            </a:r>
            <a:endParaRPr lang="en-US" sz="2400" dirty="0">
              <a:latin typeface="SimHei" panose="02010609060101010101" pitchFamily="49" charset="-122"/>
              <a:ea typeface="SimHei" panose="02010609060101010101" pitchFamily="49" charset="-122"/>
            </a:endParaRPr>
          </a:p>
        </p:txBody>
      </p:sp>
      <p:sp>
        <p:nvSpPr>
          <p:cNvPr id="22" name="TextBox 21">
            <a:extLst>
              <a:ext uri="{FF2B5EF4-FFF2-40B4-BE49-F238E27FC236}">
                <a16:creationId xmlns:a16="http://schemas.microsoft.com/office/drawing/2014/main" id="{ED1B202B-6DC6-144A-930B-B0BA4937D8AD}"/>
              </a:ext>
            </a:extLst>
          </p:cNvPr>
          <p:cNvSpPr txBox="1"/>
          <p:nvPr/>
        </p:nvSpPr>
        <p:spPr>
          <a:xfrm>
            <a:off x="1315520" y="3022170"/>
            <a:ext cx="4031873" cy="2775760"/>
          </a:xfrm>
          <a:prstGeom prst="rect">
            <a:avLst/>
          </a:prstGeom>
          <a:noFill/>
        </p:spPr>
        <p:txBody>
          <a:bodyPr wrap="none" rtlCol="0">
            <a:spAutoFit/>
          </a:bodyPr>
          <a:lstStyle/>
          <a:p>
            <a:pPr algn="ctr">
              <a:lnSpc>
                <a:spcPct val="150000"/>
              </a:lnSpc>
            </a:pPr>
            <a:r>
              <a:rPr lang="zh-CN" altLang="en-US" sz="2400" dirty="0">
                <a:latin typeface="SimHei" panose="02010609060101010101" pitchFamily="49" charset="-122"/>
                <a:ea typeface="SimHei" panose="02010609060101010101" pitchFamily="49" charset="-122"/>
              </a:rPr>
              <a:t>缺失值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、使用敞亮代替缺失值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、属性平均值填充</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、回归、分类方法预测填充</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、人工填充</a:t>
            </a:r>
            <a:endParaRPr lang="en-US" sz="2400" dirty="0">
              <a:latin typeface="SimHei" panose="02010609060101010101" pitchFamily="49" charset="-122"/>
              <a:ea typeface="SimHei" panose="02010609060101010101" pitchFamily="49" charset="-122"/>
            </a:endParaRPr>
          </a:p>
        </p:txBody>
      </p:sp>
      <p:sp>
        <p:nvSpPr>
          <p:cNvPr id="23" name="TextBox 22">
            <a:extLst>
              <a:ext uri="{FF2B5EF4-FFF2-40B4-BE49-F238E27FC236}">
                <a16:creationId xmlns:a16="http://schemas.microsoft.com/office/drawing/2014/main" id="{F57558CF-B134-4649-AE21-7DEA54F6218B}"/>
              </a:ext>
            </a:extLst>
          </p:cNvPr>
          <p:cNvSpPr txBox="1"/>
          <p:nvPr/>
        </p:nvSpPr>
        <p:spPr>
          <a:xfrm>
            <a:off x="6924120" y="3022170"/>
            <a:ext cx="4031871" cy="1667764"/>
          </a:xfrm>
          <a:prstGeom prst="rect">
            <a:avLst/>
          </a:prstGeom>
          <a:noFill/>
        </p:spPr>
        <p:txBody>
          <a:bodyPr wrap="square" rtlCol="0">
            <a:spAutoFit/>
          </a:bodyPr>
          <a:lstStyle/>
          <a:p>
            <a:pPr algn="ctr">
              <a:lnSpc>
                <a:spcPct val="150000"/>
              </a:lnSpc>
            </a:pPr>
            <a:r>
              <a:rPr lang="zh-CN" altLang="en-US" sz="2400" dirty="0">
                <a:latin typeface="SimHei" panose="02010609060101010101" pitchFamily="49" charset="-122"/>
                <a:ea typeface="SimHei" panose="02010609060101010101" pitchFamily="49" charset="-122"/>
              </a:rPr>
              <a:t>噪声值</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、回归分析</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、离群点分析</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00043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ACD392-FCDD-EB4B-B009-37C65ADC22AB}"/>
              </a:ext>
            </a:extLst>
          </p:cNvPr>
          <p:cNvSpPr txBox="1"/>
          <p:nvPr/>
        </p:nvSpPr>
        <p:spPr>
          <a:xfrm>
            <a:off x="1358730" y="43764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5347223-FA7A-374B-BFFE-86E4C856B6AA}"/>
              </a:ext>
            </a:extLst>
          </p:cNvPr>
          <p:cNvSpPr txBox="1"/>
          <p:nvPr/>
        </p:nvSpPr>
        <p:spPr>
          <a:xfrm>
            <a:off x="4710400" y="825604"/>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002DEBA0-2427-EB47-944B-0150575CC383}"/>
              </a:ext>
            </a:extLst>
          </p:cNvPr>
          <p:cNvSpPr txBox="1"/>
          <p:nvPr/>
        </p:nvSpPr>
        <p:spPr>
          <a:xfrm>
            <a:off x="755374" y="1630017"/>
            <a:ext cx="10376452" cy="559769"/>
          </a:xfrm>
          <a:prstGeom prst="rect">
            <a:avLst/>
          </a:prstGeom>
          <a:noFill/>
        </p:spPr>
        <p:txBody>
          <a:bodyPr wrap="square" rtlCol="0">
            <a:spAutoFit/>
          </a:bodyPr>
          <a:lstStyle/>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、数据集成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D57E02AF-7720-EB46-B6BE-46BF3ADFD7F1}"/>
              </a:ext>
            </a:extLst>
          </p:cNvPr>
          <p:cNvSpPr txBox="1"/>
          <p:nvPr/>
        </p:nvSpPr>
        <p:spPr>
          <a:xfrm>
            <a:off x="1798818" y="271821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属性匹配</a:t>
            </a:r>
            <a:endParaRPr lang="en-US" sz="2400"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4F393465-4656-664D-B6D7-597869858FF5}"/>
              </a:ext>
            </a:extLst>
          </p:cNvPr>
          <p:cNvSpPr txBox="1"/>
          <p:nvPr/>
        </p:nvSpPr>
        <p:spPr>
          <a:xfrm>
            <a:off x="1798818" y="3742266"/>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冗余去除</a:t>
            </a:r>
            <a:endParaRPr lang="en-US" altLang="zh-CN" sz="2400" dirty="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D9ABBFF9-F459-F347-AC09-029A0D9E6965}"/>
              </a:ext>
            </a:extLst>
          </p:cNvPr>
          <p:cNvSpPr txBox="1"/>
          <p:nvPr/>
        </p:nvSpPr>
        <p:spPr>
          <a:xfrm>
            <a:off x="1755745" y="4766318"/>
            <a:ext cx="295465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数据冲突检测与处理</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248142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23076F-ED43-5844-A9D3-6A733AFC4049}"/>
              </a:ext>
            </a:extLst>
          </p:cNvPr>
          <p:cNvSpPr txBox="1"/>
          <p:nvPr/>
        </p:nvSpPr>
        <p:spPr>
          <a:xfrm>
            <a:off x="1314419" y="55169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E5365735-F66D-6146-A133-9E06B3083D76}"/>
              </a:ext>
            </a:extLst>
          </p:cNvPr>
          <p:cNvSpPr txBox="1"/>
          <p:nvPr/>
        </p:nvSpPr>
        <p:spPr>
          <a:xfrm>
            <a:off x="4666592" y="790936"/>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数据预处理步骤</a:t>
            </a:r>
            <a:endParaRPr lang="en-US" sz="28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3D04D1DD-2097-914E-9381-F8C1A7B5F148}"/>
              </a:ext>
            </a:extLst>
          </p:cNvPr>
          <p:cNvSpPr txBox="1"/>
          <p:nvPr/>
        </p:nvSpPr>
        <p:spPr>
          <a:xfrm>
            <a:off x="1033670" y="1769165"/>
            <a:ext cx="3416320"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、数据预处理与可视化</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64494BF1-B651-EA48-A54A-6DB19F0FCBCC}"/>
              </a:ext>
            </a:extLst>
          </p:cNvPr>
          <p:cNvSpPr txBox="1"/>
          <p:nvPr/>
        </p:nvSpPr>
        <p:spPr>
          <a:xfrm>
            <a:off x="1490870" y="2347137"/>
            <a:ext cx="5109091"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利用可视化来提高数据预处理的效率</a:t>
            </a:r>
            <a:endParaRPr lang="en-US" sz="2400" dirty="0">
              <a:latin typeface="SimHei" panose="02010609060101010101" pitchFamily="49" charset="-122"/>
              <a:ea typeface="SimHei" panose="02010609060101010101" pitchFamily="49" charset="-122"/>
            </a:endParaRPr>
          </a:p>
        </p:txBody>
      </p:sp>
      <p:pic>
        <p:nvPicPr>
          <p:cNvPr id="11" name="Picture 2" descr="Z:\信息可视化课程建设\Class3\materials\Screen Shot 2012-11-22 at 4.47.37 PM.png">
            <a:extLst>
              <a:ext uri="{FF2B5EF4-FFF2-40B4-BE49-F238E27FC236}">
                <a16:creationId xmlns:a16="http://schemas.microsoft.com/office/drawing/2014/main" id="{6353454A-AB4A-3043-ACF0-976B2466F9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6612" y="2873904"/>
            <a:ext cx="2898775" cy="2760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Picture 3" descr="Z:\信息可视化课程建设\Class3\materials\Screen Shot 2012-11-22 at 4.47.49 PM.png">
            <a:extLst>
              <a:ext uri="{FF2B5EF4-FFF2-40B4-BE49-F238E27FC236}">
                <a16:creationId xmlns:a16="http://schemas.microsoft.com/office/drawing/2014/main" id="{665E345C-0698-3446-BE6B-EB7CF101E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8725" y="2899304"/>
            <a:ext cx="2773362" cy="2652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4" descr="Z:\信息可视化课程建设\Class3\materials\Screen Shot 2012-11-22 at 4.47.18 PM.png">
            <a:extLst>
              <a:ext uri="{FF2B5EF4-FFF2-40B4-BE49-F238E27FC236}">
                <a16:creationId xmlns:a16="http://schemas.microsoft.com/office/drawing/2014/main" id="{F05D3CC4-63F1-DF4D-85BE-127220C901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46237" y="2899304"/>
            <a:ext cx="2719388" cy="2735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 name="TextBox 13">
            <a:extLst>
              <a:ext uri="{FF2B5EF4-FFF2-40B4-BE49-F238E27FC236}">
                <a16:creationId xmlns:a16="http://schemas.microsoft.com/office/drawing/2014/main" id="{C50BE5DD-3834-7B40-8281-590AA4A08301}"/>
              </a:ext>
            </a:extLst>
          </p:cNvPr>
          <p:cNvSpPr txBox="1"/>
          <p:nvPr/>
        </p:nvSpPr>
        <p:spPr>
          <a:xfrm>
            <a:off x="2894513" y="5989142"/>
            <a:ext cx="6070893"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10:</a:t>
            </a:r>
            <a:r>
              <a:rPr lang="zh-CN" altLang="en-US" dirty="0">
                <a:latin typeface="SimHei" panose="02010609060101010101" pitchFamily="49" charset="-122"/>
                <a:ea typeface="SimHei" panose="02010609060101010101" pitchFamily="49" charset="-122"/>
              </a:rPr>
              <a:t>使用简单可视化方法对网络结构数据进行可视化清理</a:t>
            </a:r>
            <a:endParaRPr lang="en-US" dirty="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D7FA9B4E-654A-7E4F-93C6-99CBBA51322F}"/>
              </a:ext>
            </a:extLst>
          </p:cNvPr>
          <p:cNvSpPr txBox="1"/>
          <p:nvPr/>
        </p:nvSpPr>
        <p:spPr>
          <a:xfrm>
            <a:off x="2787762" y="5675366"/>
            <a:ext cx="436338" cy="369332"/>
          </a:xfrm>
          <a:prstGeom prst="rect">
            <a:avLst/>
          </a:prstGeom>
          <a:noFill/>
        </p:spPr>
        <p:txBody>
          <a:bodyPr wrap="none" rtlCol="0">
            <a:spAutoFit/>
          </a:bodyPr>
          <a:lstStyle/>
          <a:p>
            <a:r>
              <a:rPr lang="en-US" dirty="0"/>
              <a:t>(a)</a:t>
            </a:r>
          </a:p>
        </p:txBody>
      </p:sp>
      <p:sp>
        <p:nvSpPr>
          <p:cNvPr id="18" name="TextBox 17">
            <a:extLst>
              <a:ext uri="{FF2B5EF4-FFF2-40B4-BE49-F238E27FC236}">
                <a16:creationId xmlns:a16="http://schemas.microsoft.com/office/drawing/2014/main" id="{C2DDD9DF-4EA0-344E-996E-9944C4F953D9}"/>
              </a:ext>
            </a:extLst>
          </p:cNvPr>
          <p:cNvSpPr txBox="1"/>
          <p:nvPr/>
        </p:nvSpPr>
        <p:spPr>
          <a:xfrm>
            <a:off x="5883575" y="5659764"/>
            <a:ext cx="447558" cy="369332"/>
          </a:xfrm>
          <a:prstGeom prst="rect">
            <a:avLst/>
          </a:prstGeom>
          <a:noFill/>
        </p:spPr>
        <p:txBody>
          <a:bodyPr wrap="none" rtlCol="0">
            <a:spAutoFit/>
          </a:bodyPr>
          <a:lstStyle/>
          <a:p>
            <a:r>
              <a:rPr lang="en-US" dirty="0"/>
              <a:t>(b)</a:t>
            </a:r>
          </a:p>
        </p:txBody>
      </p:sp>
      <p:sp>
        <p:nvSpPr>
          <p:cNvPr id="19" name="TextBox 18">
            <a:extLst>
              <a:ext uri="{FF2B5EF4-FFF2-40B4-BE49-F238E27FC236}">
                <a16:creationId xmlns:a16="http://schemas.microsoft.com/office/drawing/2014/main" id="{C4F6B180-DA0D-B847-9C97-4C44009D1556}"/>
              </a:ext>
            </a:extLst>
          </p:cNvPr>
          <p:cNvSpPr txBox="1"/>
          <p:nvPr/>
        </p:nvSpPr>
        <p:spPr>
          <a:xfrm>
            <a:off x="8940309" y="5647588"/>
            <a:ext cx="423514" cy="369332"/>
          </a:xfrm>
          <a:prstGeom prst="rect">
            <a:avLst/>
          </a:prstGeom>
          <a:noFill/>
        </p:spPr>
        <p:txBody>
          <a:bodyPr wrap="none" rtlCol="0">
            <a:spAutoFit/>
          </a:bodyPr>
          <a:lstStyle/>
          <a:p>
            <a:r>
              <a:rPr lang="en-US" dirty="0"/>
              <a:t>(c)</a:t>
            </a:r>
          </a:p>
        </p:txBody>
      </p:sp>
    </p:spTree>
    <p:extLst>
      <p:ext uri="{BB962C8B-B14F-4D97-AF65-F5344CB8AC3E}">
        <p14:creationId xmlns:p14="http://schemas.microsoft.com/office/powerpoint/2010/main" val="419221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EE0E927-3717-7A46-8118-818E00BAFD91}"/>
              </a:ext>
            </a:extLst>
          </p:cNvPr>
          <p:cNvSpPr txBox="1"/>
          <p:nvPr/>
        </p:nvSpPr>
        <p:spPr>
          <a:xfrm>
            <a:off x="1393746" y="509063"/>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09D4CA87-5135-2946-B063-BF979996C1B1}"/>
              </a:ext>
            </a:extLst>
          </p:cNvPr>
          <p:cNvSpPr txBox="1"/>
          <p:nvPr/>
        </p:nvSpPr>
        <p:spPr>
          <a:xfrm>
            <a:off x="1906707" y="32443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数据存储</a:t>
            </a:r>
            <a:endParaRPr lang="en-US" sz="2400" dirty="0">
              <a:latin typeface="SimHei" panose="02010609060101010101" pitchFamily="49" charset="-122"/>
              <a:ea typeface="SimHei" panose="02010609060101010101" pitchFamily="49" charset="-122"/>
            </a:endParaRPr>
          </a:p>
        </p:txBody>
      </p:sp>
      <p:sp>
        <p:nvSpPr>
          <p:cNvPr id="11" name="Left Brace 10">
            <a:extLst>
              <a:ext uri="{FF2B5EF4-FFF2-40B4-BE49-F238E27FC236}">
                <a16:creationId xmlns:a16="http://schemas.microsoft.com/office/drawing/2014/main" id="{6FDBCA68-66E1-764A-BB97-8E7FDCF4E215}"/>
              </a:ext>
            </a:extLst>
          </p:cNvPr>
          <p:cNvSpPr/>
          <p:nvPr/>
        </p:nvSpPr>
        <p:spPr>
          <a:xfrm>
            <a:off x="3014703" y="2170078"/>
            <a:ext cx="954157" cy="251784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2" name="TextBox 11">
            <a:extLst>
              <a:ext uri="{FF2B5EF4-FFF2-40B4-BE49-F238E27FC236}">
                <a16:creationId xmlns:a16="http://schemas.microsoft.com/office/drawing/2014/main" id="{9637B2B6-93EA-FD48-8803-3E4CA0F253CF}"/>
              </a:ext>
            </a:extLst>
          </p:cNvPr>
          <p:cNvSpPr txBox="1"/>
          <p:nvPr/>
        </p:nvSpPr>
        <p:spPr>
          <a:xfrm>
            <a:off x="4088262" y="193924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文件存储</a:t>
            </a:r>
            <a:endParaRPr lang="en-US" sz="2400" dirty="0">
              <a:latin typeface="SimHei" panose="02010609060101010101" pitchFamily="49" charset="-122"/>
              <a:ea typeface="SimHei" panose="02010609060101010101" pitchFamily="49" charset="-122"/>
            </a:endParaRPr>
          </a:p>
        </p:txBody>
      </p:sp>
      <p:sp>
        <p:nvSpPr>
          <p:cNvPr id="13" name="TextBox 12">
            <a:extLst>
              <a:ext uri="{FF2B5EF4-FFF2-40B4-BE49-F238E27FC236}">
                <a16:creationId xmlns:a16="http://schemas.microsoft.com/office/drawing/2014/main" id="{FBCCECAB-0C56-774A-811E-609BDFDDE6A1}"/>
              </a:ext>
            </a:extLst>
          </p:cNvPr>
          <p:cNvSpPr txBox="1"/>
          <p:nvPr/>
        </p:nvSpPr>
        <p:spPr>
          <a:xfrm>
            <a:off x="3994225" y="4457089"/>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数据库存储</a:t>
            </a:r>
            <a:endParaRPr lang="en-US" sz="2400" dirty="0">
              <a:latin typeface="SimHei" panose="02010609060101010101" pitchFamily="49" charset="-122"/>
              <a:ea typeface="SimHei" panose="02010609060101010101" pitchFamily="49" charset="-122"/>
            </a:endParaRPr>
          </a:p>
        </p:txBody>
      </p:sp>
      <p:sp>
        <p:nvSpPr>
          <p:cNvPr id="14" name="Left Brace 13">
            <a:extLst>
              <a:ext uri="{FF2B5EF4-FFF2-40B4-BE49-F238E27FC236}">
                <a16:creationId xmlns:a16="http://schemas.microsoft.com/office/drawing/2014/main" id="{5CA02100-4591-8746-9A1B-182DEAD95086}"/>
              </a:ext>
            </a:extLst>
          </p:cNvPr>
          <p:cNvSpPr/>
          <p:nvPr/>
        </p:nvSpPr>
        <p:spPr>
          <a:xfrm>
            <a:off x="5717774" y="3865858"/>
            <a:ext cx="954157" cy="163199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5" name="TextBox 14">
            <a:extLst>
              <a:ext uri="{FF2B5EF4-FFF2-40B4-BE49-F238E27FC236}">
                <a16:creationId xmlns:a16="http://schemas.microsoft.com/office/drawing/2014/main" id="{9A7F654E-60E0-CF4A-B313-8A93FF2EFFDD}"/>
              </a:ext>
            </a:extLst>
          </p:cNvPr>
          <p:cNvSpPr txBox="1"/>
          <p:nvPr/>
        </p:nvSpPr>
        <p:spPr>
          <a:xfrm>
            <a:off x="6804341" y="1512949"/>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电子表单</a:t>
            </a:r>
            <a:endParaRPr lang="en-US" sz="2400" dirty="0">
              <a:latin typeface="SimHei" panose="02010609060101010101" pitchFamily="49" charset="-122"/>
              <a:ea typeface="SimHei" panose="02010609060101010101" pitchFamily="49" charset="-122"/>
            </a:endParaRPr>
          </a:p>
        </p:txBody>
      </p:sp>
      <p:sp>
        <p:nvSpPr>
          <p:cNvPr id="16" name="TextBox 15">
            <a:extLst>
              <a:ext uri="{FF2B5EF4-FFF2-40B4-BE49-F238E27FC236}">
                <a16:creationId xmlns:a16="http://schemas.microsoft.com/office/drawing/2014/main" id="{2B9878E2-45FD-3844-9341-6BC8D6CDB439}"/>
              </a:ext>
            </a:extLst>
          </p:cNvPr>
          <p:cNvSpPr txBox="1"/>
          <p:nvPr/>
        </p:nvSpPr>
        <p:spPr>
          <a:xfrm>
            <a:off x="6747219" y="2380864"/>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结构化文件格式</a:t>
            </a:r>
            <a:endParaRPr lang="en-US" sz="2400" dirty="0">
              <a:latin typeface="SimHei" panose="02010609060101010101" pitchFamily="49" charset="-122"/>
              <a:ea typeface="SimHei" panose="02010609060101010101" pitchFamily="49" charset="-122"/>
            </a:endParaRPr>
          </a:p>
        </p:txBody>
      </p:sp>
      <p:sp>
        <p:nvSpPr>
          <p:cNvPr id="17" name="Left Brace 16">
            <a:extLst>
              <a:ext uri="{FF2B5EF4-FFF2-40B4-BE49-F238E27FC236}">
                <a16:creationId xmlns:a16="http://schemas.microsoft.com/office/drawing/2014/main" id="{AC79332D-ACB5-FB46-A02B-21CDE90D3824}"/>
              </a:ext>
            </a:extLst>
          </p:cNvPr>
          <p:cNvSpPr/>
          <p:nvPr/>
        </p:nvSpPr>
        <p:spPr>
          <a:xfrm>
            <a:off x="5648548" y="1697615"/>
            <a:ext cx="954157" cy="94492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2400">
              <a:latin typeface="SimHei" panose="02010609060101010101" pitchFamily="49" charset="-122"/>
              <a:ea typeface="SimHei" panose="02010609060101010101" pitchFamily="49" charset="-122"/>
            </a:endParaRPr>
          </a:p>
        </p:txBody>
      </p:sp>
      <p:sp>
        <p:nvSpPr>
          <p:cNvPr id="18" name="TextBox 17">
            <a:extLst>
              <a:ext uri="{FF2B5EF4-FFF2-40B4-BE49-F238E27FC236}">
                <a16:creationId xmlns:a16="http://schemas.microsoft.com/office/drawing/2014/main" id="{2843EE3C-82DE-A94E-AE91-E929ED231104}"/>
              </a:ext>
            </a:extLst>
          </p:cNvPr>
          <p:cNvSpPr txBox="1"/>
          <p:nvPr/>
        </p:nvSpPr>
        <p:spPr>
          <a:xfrm>
            <a:off x="6865896" y="3631276"/>
            <a:ext cx="11079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关系型</a:t>
            </a:r>
            <a:endParaRPr lang="en-US" sz="2400" dirty="0">
              <a:latin typeface="SimHei" panose="02010609060101010101" pitchFamily="49" charset="-122"/>
              <a:ea typeface="SimHei" panose="02010609060101010101" pitchFamily="49" charset="-122"/>
            </a:endParaRPr>
          </a:p>
        </p:txBody>
      </p:sp>
      <p:sp>
        <p:nvSpPr>
          <p:cNvPr id="19" name="TextBox 18">
            <a:extLst>
              <a:ext uri="{FF2B5EF4-FFF2-40B4-BE49-F238E27FC236}">
                <a16:creationId xmlns:a16="http://schemas.microsoft.com/office/drawing/2014/main" id="{E41B812F-F67C-814F-846A-E032A3A2B955}"/>
              </a:ext>
            </a:extLst>
          </p:cNvPr>
          <p:cNvSpPr txBox="1"/>
          <p:nvPr/>
        </p:nvSpPr>
        <p:spPr>
          <a:xfrm>
            <a:off x="6758802" y="4457089"/>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非关系型</a:t>
            </a:r>
            <a:endParaRPr lang="en-US" sz="2400" dirty="0">
              <a:latin typeface="SimHei" panose="02010609060101010101" pitchFamily="49" charset="-122"/>
              <a:ea typeface="SimHei" panose="02010609060101010101" pitchFamily="49" charset="-122"/>
            </a:endParaRPr>
          </a:p>
        </p:txBody>
      </p:sp>
      <p:sp>
        <p:nvSpPr>
          <p:cNvPr id="20" name="TextBox 19">
            <a:extLst>
              <a:ext uri="{FF2B5EF4-FFF2-40B4-BE49-F238E27FC236}">
                <a16:creationId xmlns:a16="http://schemas.microsoft.com/office/drawing/2014/main" id="{B5EA51C6-15F3-5D4F-A177-B9F3ADF1693E}"/>
              </a:ext>
            </a:extLst>
          </p:cNvPr>
          <p:cNvSpPr txBox="1"/>
          <p:nvPr/>
        </p:nvSpPr>
        <p:spPr>
          <a:xfrm>
            <a:off x="6781390" y="5262010"/>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数据仓库</a:t>
            </a:r>
            <a:endParaRPr lang="en-US" sz="2400" dirty="0">
              <a:latin typeface="SimHei" panose="02010609060101010101" pitchFamily="49" charset="-122"/>
              <a:ea typeface="SimHei" panose="02010609060101010101" pitchFamily="49" charset="-122"/>
            </a:endParaRPr>
          </a:p>
        </p:txBody>
      </p:sp>
      <p:sp>
        <p:nvSpPr>
          <p:cNvPr id="21" name="TextBox 20">
            <a:extLst>
              <a:ext uri="{FF2B5EF4-FFF2-40B4-BE49-F238E27FC236}">
                <a16:creationId xmlns:a16="http://schemas.microsoft.com/office/drawing/2014/main" id="{033398BA-DE80-0444-845D-3A4D20DBCB75}"/>
              </a:ext>
            </a:extLst>
          </p:cNvPr>
          <p:cNvSpPr txBox="1"/>
          <p:nvPr/>
        </p:nvSpPr>
        <p:spPr>
          <a:xfrm>
            <a:off x="547588" y="5918288"/>
            <a:ext cx="1064906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对存储数据进行可视化的工具：数据仓库工具</a:t>
            </a:r>
            <a:r>
              <a:rPr lang="en-US" altLang="zh-CN" sz="2400" dirty="0" err="1">
                <a:latin typeface="SimHei" panose="02010609060101010101" pitchFamily="49" charset="-122"/>
                <a:ea typeface="SimHei" panose="02010609060101010101" pitchFamily="49" charset="-122"/>
              </a:rPr>
              <a:t>Ploceus</a:t>
            </a:r>
            <a:r>
              <a:rPr lang="zh-CN" altLang="en-US" sz="2400" dirty="0">
                <a:latin typeface="SimHei" panose="02010609060101010101" pitchFamily="49" charset="-122"/>
                <a:ea typeface="SimHei" panose="02010609060101010101" pitchFamily="49" charset="-122"/>
              </a:rPr>
              <a:t>、数据仓库工具</a:t>
            </a:r>
            <a:r>
              <a:rPr lang="en-US" altLang="zh-CN" sz="2400" dirty="0">
                <a:latin typeface="SimHei" panose="02010609060101010101" pitchFamily="49" charset="-122"/>
                <a:ea typeface="SimHei" panose="02010609060101010101" pitchFamily="49" charset="-122"/>
              </a:rPr>
              <a:t>Polaris</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2006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95BC89-D1D4-104F-9FDA-B87814866DB9}"/>
              </a:ext>
            </a:extLst>
          </p:cNvPr>
          <p:cNvSpPr txBox="1"/>
          <p:nvPr/>
        </p:nvSpPr>
        <p:spPr>
          <a:xfrm>
            <a:off x="1469091" y="50441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pic>
        <p:nvPicPr>
          <p:cNvPr id="18" name="Picture 2" descr="Z:\信息可视化课程建设\Class3\materials\csv1.png">
            <a:extLst>
              <a:ext uri="{FF2B5EF4-FFF2-40B4-BE49-F238E27FC236}">
                <a16:creationId xmlns:a16="http://schemas.microsoft.com/office/drawing/2014/main" id="{E73BE53B-B266-8449-A49E-0FFF119621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47270"/>
            <a:ext cx="5827712" cy="4483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Picture 21">
            <a:extLst>
              <a:ext uri="{FF2B5EF4-FFF2-40B4-BE49-F238E27FC236}">
                <a16:creationId xmlns:a16="http://schemas.microsoft.com/office/drawing/2014/main" id="{744EC7BC-F8FB-E048-AAB7-31C5291F89F5}"/>
              </a:ext>
            </a:extLst>
          </p:cNvPr>
          <p:cNvPicPr>
            <a:picLocks noChangeAspect="1"/>
          </p:cNvPicPr>
          <p:nvPr/>
        </p:nvPicPr>
        <p:blipFill>
          <a:blip r:embed="rId3"/>
          <a:stretch>
            <a:fillRect/>
          </a:stretch>
        </p:blipFill>
        <p:spPr>
          <a:xfrm>
            <a:off x="5625547" y="1544275"/>
            <a:ext cx="6023113" cy="1778000"/>
          </a:xfrm>
          <a:prstGeom prst="rect">
            <a:avLst/>
          </a:prstGeom>
        </p:spPr>
      </p:pic>
      <p:pic>
        <p:nvPicPr>
          <p:cNvPr id="23" name="Picture 22">
            <a:extLst>
              <a:ext uri="{FF2B5EF4-FFF2-40B4-BE49-F238E27FC236}">
                <a16:creationId xmlns:a16="http://schemas.microsoft.com/office/drawing/2014/main" id="{FD775B8D-2617-734B-B426-23D87921C2EB}"/>
              </a:ext>
            </a:extLst>
          </p:cNvPr>
          <p:cNvPicPr>
            <a:picLocks noChangeAspect="1"/>
          </p:cNvPicPr>
          <p:nvPr/>
        </p:nvPicPr>
        <p:blipFill>
          <a:blip r:embed="rId4"/>
          <a:stretch>
            <a:fillRect/>
          </a:stretch>
        </p:blipFill>
        <p:spPr>
          <a:xfrm>
            <a:off x="5557528" y="3832170"/>
            <a:ext cx="6634472" cy="1998200"/>
          </a:xfrm>
          <a:prstGeom prst="rect">
            <a:avLst/>
          </a:prstGeom>
        </p:spPr>
      </p:pic>
    </p:spTree>
    <p:extLst>
      <p:ext uri="{BB962C8B-B14F-4D97-AF65-F5344CB8AC3E}">
        <p14:creationId xmlns:p14="http://schemas.microsoft.com/office/powerpoint/2010/main" val="2049913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E83683D-0DAE-C94A-8CD9-CDDF7FC96E5A}"/>
              </a:ext>
            </a:extLst>
          </p:cNvPr>
          <p:cNvSpPr txBox="1"/>
          <p:nvPr/>
        </p:nvSpPr>
        <p:spPr>
          <a:xfrm>
            <a:off x="1397374" y="456278"/>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数据存储</a:t>
            </a:r>
            <a:endParaRPr lang="en-US" altLang="zh-CN" sz="28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66008C68-FB3A-8342-A1D6-AFD174D684FF}"/>
              </a:ext>
            </a:extLst>
          </p:cNvPr>
          <p:cNvPicPr>
            <a:picLocks noChangeAspect="1"/>
          </p:cNvPicPr>
          <p:nvPr/>
        </p:nvPicPr>
        <p:blipFill>
          <a:blip r:embed="rId3"/>
          <a:stretch>
            <a:fillRect/>
          </a:stretch>
        </p:blipFill>
        <p:spPr>
          <a:xfrm>
            <a:off x="1906707" y="1086665"/>
            <a:ext cx="8229239" cy="4861776"/>
          </a:xfrm>
          <a:prstGeom prst="rect">
            <a:avLst/>
          </a:prstGeom>
        </p:spPr>
      </p:pic>
      <p:pic>
        <p:nvPicPr>
          <p:cNvPr id="7" name="Picture 6">
            <a:extLst>
              <a:ext uri="{FF2B5EF4-FFF2-40B4-BE49-F238E27FC236}">
                <a16:creationId xmlns:a16="http://schemas.microsoft.com/office/drawing/2014/main" id="{3DF5D73F-3D1D-7946-9724-AC7904E21E55}"/>
              </a:ext>
            </a:extLst>
          </p:cNvPr>
          <p:cNvPicPr>
            <a:picLocks noChangeAspect="1"/>
          </p:cNvPicPr>
          <p:nvPr/>
        </p:nvPicPr>
        <p:blipFill>
          <a:blip r:embed="rId4"/>
          <a:stretch>
            <a:fillRect/>
          </a:stretch>
        </p:blipFill>
        <p:spPr>
          <a:xfrm>
            <a:off x="1590622" y="1301000"/>
            <a:ext cx="8776550" cy="4861776"/>
          </a:xfrm>
          <a:prstGeom prst="rect">
            <a:avLst/>
          </a:prstGeom>
        </p:spPr>
      </p:pic>
    </p:spTree>
    <p:extLst>
      <p:ext uri="{BB962C8B-B14F-4D97-AF65-F5344CB8AC3E}">
        <p14:creationId xmlns:p14="http://schemas.microsoft.com/office/powerpoint/2010/main" val="108751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1435664" y="48578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BB3E740-904A-764D-BE68-182E259D0BA6}"/>
              </a:ext>
            </a:extLst>
          </p:cNvPr>
          <p:cNvSpPr txBox="1"/>
          <p:nvPr/>
        </p:nvSpPr>
        <p:spPr>
          <a:xfrm>
            <a:off x="477078" y="1890355"/>
            <a:ext cx="10913165"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统计分析：一般针对样本数据，分析过程基于已有的假设，着重于假设验证，是后两者的基础</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42C43569-6BAC-AF44-B9EB-988E38D8825C}"/>
              </a:ext>
            </a:extLst>
          </p:cNvPr>
          <p:cNvSpPr txBox="1"/>
          <p:nvPr/>
        </p:nvSpPr>
        <p:spPr>
          <a:xfrm>
            <a:off x="477077" y="3307571"/>
            <a:ext cx="10913165"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在线分析（</a:t>
            </a:r>
            <a:r>
              <a:rPr lang="en-US" altLang="zh-CN" sz="2400" dirty="0">
                <a:latin typeface="SimHei" panose="02010609060101010101" pitchFamily="49" charset="-122"/>
                <a:ea typeface="SimHei" panose="02010609060101010101" pitchFamily="49" charset="-122"/>
              </a:rPr>
              <a:t>OLAP</a:t>
            </a:r>
            <a:r>
              <a:rPr lang="zh-CN" altLang="en-US" sz="2400" dirty="0">
                <a:latin typeface="SimHei" panose="02010609060101010101" pitchFamily="49" charset="-122"/>
                <a:ea typeface="SimHei" panose="02010609060101010101" pitchFamily="49" charset="-122"/>
              </a:rPr>
              <a:t>）：将数据实体的多项重要属性定义为多个维度，允许用户比较不同维度上的数据。可看成多位数据的分析工具，着重于查证假设。</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816D4150-7E1B-F74B-A617-87CA99930ED0}"/>
              </a:ext>
            </a:extLst>
          </p:cNvPr>
          <p:cNvSpPr txBox="1"/>
          <p:nvPr/>
        </p:nvSpPr>
        <p:spPr>
          <a:xfrm>
            <a:off x="477077" y="4758288"/>
            <a:ext cx="10138160" cy="461665"/>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数据挖掘：通常不预设假设，侧重于主动发现数据隐藏的有用信息。</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14281449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1307724" y="47024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D74F7673-C3ED-734D-AC01-D4CF5F975C4A}"/>
              </a:ext>
            </a:extLst>
          </p:cNvPr>
          <p:cNvSpPr txBox="1"/>
          <p:nvPr/>
        </p:nvSpPr>
        <p:spPr>
          <a:xfrm>
            <a:off x="1096228" y="1311966"/>
            <a:ext cx="2494594"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、统计分析方法</a:t>
            </a:r>
            <a:endParaRPr lang="en-US" sz="2400" dirty="0">
              <a:latin typeface="SimHei" panose="02010609060101010101" pitchFamily="49" charset="-122"/>
              <a:ea typeface="SimHei" panose="02010609060101010101" pitchFamily="49" charset="-122"/>
            </a:endParaRPr>
          </a:p>
        </p:txBody>
      </p:sp>
      <p:sp>
        <p:nvSpPr>
          <p:cNvPr id="3" name="TextBox 2">
            <a:extLst>
              <a:ext uri="{FF2B5EF4-FFF2-40B4-BE49-F238E27FC236}">
                <a16:creationId xmlns:a16="http://schemas.microsoft.com/office/drawing/2014/main" id="{9CF300BA-AA32-E540-9467-C0CFECD9F50F}"/>
              </a:ext>
            </a:extLst>
          </p:cNvPr>
          <p:cNvSpPr txBox="1"/>
          <p:nvPr/>
        </p:nvSpPr>
        <p:spPr>
          <a:xfrm>
            <a:off x="1096228" y="2353741"/>
            <a:ext cx="10134987"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统计描述：应用统计特征、统计表和统计图等方法，对资料的数量特征级分布规律进行测定和描述。</a:t>
            </a:r>
            <a:endParaRPr lang="en-US" sz="2400"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3048FFCC-77E9-0D41-BDF9-21171786F872}"/>
              </a:ext>
            </a:extLst>
          </p:cNvPr>
          <p:cNvSpPr txBox="1"/>
          <p:nvPr/>
        </p:nvSpPr>
        <p:spPr>
          <a:xfrm>
            <a:off x="1096226" y="3764849"/>
            <a:ext cx="10134989"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统计推断：用概率方法判断数据之间是否存在某种关系及用样本统计特征来推测总体特征。</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EEC58B20-F7E2-304D-B981-D4DC8EE24354}"/>
              </a:ext>
            </a:extLst>
          </p:cNvPr>
          <p:cNvSpPr txBox="1"/>
          <p:nvPr/>
        </p:nvSpPr>
        <p:spPr>
          <a:xfrm>
            <a:off x="1906707" y="5067989"/>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参数估计</a:t>
            </a:r>
            <a:endParaRPr lang="en-US"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6C54052A-3692-7B43-94FE-81F40C06F6E0}"/>
              </a:ext>
            </a:extLst>
          </p:cNvPr>
          <p:cNvSpPr txBox="1"/>
          <p:nvPr/>
        </p:nvSpPr>
        <p:spPr>
          <a:xfrm>
            <a:off x="1906707" y="5771285"/>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假设检验</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159775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4454B55-F7F4-9A47-AC74-9A4D792A4813}"/>
              </a:ext>
            </a:extLst>
          </p:cNvPr>
          <p:cNvSpPr txBox="1"/>
          <p:nvPr/>
        </p:nvSpPr>
        <p:spPr>
          <a:xfrm>
            <a:off x="1443351" y="40078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D74F7673-C3ED-734D-AC01-D4CF5F975C4A}"/>
              </a:ext>
            </a:extLst>
          </p:cNvPr>
          <p:cNvSpPr txBox="1"/>
          <p:nvPr/>
        </p:nvSpPr>
        <p:spPr>
          <a:xfrm>
            <a:off x="853445" y="1489976"/>
            <a:ext cx="280076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、探索性数据分析</a:t>
            </a:r>
            <a:endParaRPr lang="en-US"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C017DD92-9C77-0348-B6C0-4667A869673F}"/>
              </a:ext>
            </a:extLst>
          </p:cNvPr>
          <p:cNvSpPr txBox="1"/>
          <p:nvPr/>
        </p:nvSpPr>
        <p:spPr>
          <a:xfrm>
            <a:off x="1443351" y="2083091"/>
            <a:ext cx="9783486"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从原始数据出发，不拘泥于模型假设，处理数据的方式灵活多样，更看重方法的稳定性，而不可以追求概率意义上的精确性</a:t>
            </a:r>
            <a:endParaRPr lang="en-US" sz="2400" dirty="0">
              <a:latin typeface="SimHei" panose="02010609060101010101" pitchFamily="49" charset="-122"/>
              <a:ea typeface="SimHei" panose="02010609060101010101" pitchFamily="49" charset="-122"/>
            </a:endParaRPr>
          </a:p>
        </p:txBody>
      </p:sp>
      <p:sp>
        <p:nvSpPr>
          <p:cNvPr id="7" name="TextBox 6">
            <a:extLst>
              <a:ext uri="{FF2B5EF4-FFF2-40B4-BE49-F238E27FC236}">
                <a16:creationId xmlns:a16="http://schemas.microsoft.com/office/drawing/2014/main" id="{2BB851B4-8412-A741-B5C3-263E9D5A7C46}"/>
              </a:ext>
            </a:extLst>
          </p:cNvPr>
          <p:cNvSpPr txBox="1"/>
          <p:nvPr/>
        </p:nvSpPr>
        <p:spPr>
          <a:xfrm>
            <a:off x="1443351" y="3110731"/>
            <a:ext cx="9783486" cy="830997"/>
          </a:xfrm>
          <a:prstGeom prst="rect">
            <a:avLst/>
          </a:prstGeom>
          <a:noFill/>
        </p:spPr>
        <p:txBody>
          <a:bodyPr wrap="square" rtlCol="0">
            <a:spAutoFit/>
          </a:bodyPr>
          <a:lstStyle/>
          <a:p>
            <a:r>
              <a:rPr lang="zh-CN" altLang="en-US" sz="2400" dirty="0">
                <a:latin typeface="SimHei" panose="02010609060101010101" pitchFamily="49" charset="-122"/>
                <a:ea typeface="SimHei" panose="02010609060101010101" pitchFamily="49" charset="-122"/>
              </a:rPr>
              <a:t>分析工具简单直观，利用可视化工具揭示数据中隐含的信息，并发现其特点</a:t>
            </a:r>
            <a:endParaRPr lang="en-US" sz="2400" dirty="0">
              <a:latin typeface="SimHei" panose="02010609060101010101" pitchFamily="49" charset="-122"/>
              <a:ea typeface="SimHei" panose="02010609060101010101" pitchFamily="49" charset="-122"/>
            </a:endParaRPr>
          </a:p>
        </p:txBody>
      </p:sp>
      <p:sp>
        <p:nvSpPr>
          <p:cNvPr id="11" name="Rectangle 10">
            <a:extLst>
              <a:ext uri="{FF2B5EF4-FFF2-40B4-BE49-F238E27FC236}">
                <a16:creationId xmlns:a16="http://schemas.microsoft.com/office/drawing/2014/main" id="{2B8A564C-2026-2948-B355-71BE93F4E4E9}"/>
              </a:ext>
            </a:extLst>
          </p:cNvPr>
          <p:cNvSpPr/>
          <p:nvPr/>
        </p:nvSpPr>
        <p:spPr>
          <a:xfrm>
            <a:off x="1443351" y="4106907"/>
            <a:ext cx="6096000" cy="2123658"/>
          </a:xfrm>
          <a:prstGeom prst="rect">
            <a:avLst/>
          </a:prstGeom>
        </p:spPr>
        <p:txBody>
          <a:bodyPr>
            <a:spAutoFit/>
          </a:bodyPr>
          <a:lstStyle/>
          <a:p>
            <a:pPr defTabSz="0">
              <a:spcBef>
                <a:spcPct val="50000"/>
              </a:spcBef>
            </a:pPr>
            <a:r>
              <a:rPr lang="zh-CN" altLang="en-US" sz="2400" dirty="0">
                <a:latin typeface="黑体" pitchFamily="49" charset="-122"/>
                <a:ea typeface="黑体" pitchFamily="49" charset="-122"/>
                <a:sym typeface="Calibri" pitchFamily="34" charset="0"/>
              </a:rPr>
              <a:t>探索式数据分析中的可视化方法分类：</a:t>
            </a:r>
          </a:p>
          <a:p>
            <a:pPr lvl="2" defTabSz="0">
              <a:spcBef>
                <a:spcPct val="50000"/>
              </a:spcBef>
            </a:pPr>
            <a:r>
              <a:rPr lang="zh-CN" altLang="en-US" sz="2400" dirty="0">
                <a:latin typeface="黑体" pitchFamily="49" charset="-122"/>
                <a:ea typeface="黑体" pitchFamily="49" charset="-122"/>
                <a:sym typeface="Calibri" pitchFamily="34" charset="0"/>
              </a:rPr>
              <a:t>原始数据绘图</a:t>
            </a:r>
          </a:p>
          <a:p>
            <a:pPr lvl="2" defTabSz="0">
              <a:spcBef>
                <a:spcPct val="50000"/>
              </a:spcBef>
            </a:pPr>
            <a:r>
              <a:rPr lang="zh-CN" altLang="en-US" sz="2400" dirty="0">
                <a:latin typeface="黑体" pitchFamily="49" charset="-122"/>
                <a:ea typeface="黑体" pitchFamily="49" charset="-122"/>
                <a:sym typeface="Calibri" pitchFamily="34" charset="0"/>
              </a:rPr>
              <a:t>简单统计值标绘</a:t>
            </a:r>
          </a:p>
          <a:p>
            <a:pPr lvl="2" defTabSz="0">
              <a:spcBef>
                <a:spcPct val="50000"/>
              </a:spcBef>
            </a:pPr>
            <a:r>
              <a:rPr lang="zh-CN" altLang="en-US" sz="2400" dirty="0">
                <a:latin typeface="黑体" pitchFamily="49" charset="-122"/>
                <a:ea typeface="黑体" pitchFamily="49" charset="-122"/>
                <a:sym typeface="Calibri" pitchFamily="34" charset="0"/>
              </a:rPr>
              <a:t>多视图协调关联</a:t>
            </a:r>
            <a:endParaRPr lang="en-US" sz="2400" dirty="0"/>
          </a:p>
        </p:txBody>
      </p:sp>
    </p:spTree>
    <p:extLst>
      <p:ext uri="{BB962C8B-B14F-4D97-AF65-F5344CB8AC3E}">
        <p14:creationId xmlns:p14="http://schemas.microsoft.com/office/powerpoint/2010/main" val="20657337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7DADEC-A504-1243-A8FA-F6D8B133B629}"/>
              </a:ext>
            </a:extLst>
          </p:cNvPr>
          <p:cNvSpPr txBox="1"/>
          <p:nvPr/>
        </p:nvSpPr>
        <p:spPr>
          <a:xfrm>
            <a:off x="1436109" y="472175"/>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pic>
        <p:nvPicPr>
          <p:cNvPr id="5" name="Picture 2" descr="Z:\信息可视化课程建设\Class3\materials\movie_guiji.png">
            <a:extLst>
              <a:ext uri="{FF2B5EF4-FFF2-40B4-BE49-F238E27FC236}">
                <a16:creationId xmlns:a16="http://schemas.microsoft.com/office/drawing/2014/main" id="{E82B7C88-913D-8E4F-BAA4-D12F20CF9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24" y="941819"/>
            <a:ext cx="4181475" cy="4152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 name="图片 5" descr="C:\Documents and Settings\icie\桌面\bar_combined.png">
            <a:extLst>
              <a:ext uri="{FF2B5EF4-FFF2-40B4-BE49-F238E27FC236}">
                <a16:creationId xmlns:a16="http://schemas.microsoft.com/office/drawing/2014/main" id="{C1AA2DDD-CB1B-194B-8147-5E7E702DEE34}"/>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9135" y="1108215"/>
            <a:ext cx="6855794" cy="19539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图片 5" descr="pie chart screenshot">
            <a:extLst>
              <a:ext uri="{FF2B5EF4-FFF2-40B4-BE49-F238E27FC236}">
                <a16:creationId xmlns:a16="http://schemas.microsoft.com/office/drawing/2014/main" id="{F3648C99-9D7F-234E-B219-97CE4EB151D3}"/>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88532" y="3269838"/>
            <a:ext cx="3530224" cy="2570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198" descr="apple:Users:icie:Desktop:Screen Shot 2012-08-09 at 5.22.06 PM.png">
            <a:extLst>
              <a:ext uri="{FF2B5EF4-FFF2-40B4-BE49-F238E27FC236}">
                <a16:creationId xmlns:a16="http://schemas.microsoft.com/office/drawing/2014/main" id="{0E0E9E15-FC07-3F4F-A575-B7E4EF70DE88}"/>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5449" y="3837653"/>
            <a:ext cx="4766124" cy="2570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5" descr="Z:\第三章数据\contourplot_combined.png">
            <a:extLst>
              <a:ext uri="{FF2B5EF4-FFF2-40B4-BE49-F238E27FC236}">
                <a16:creationId xmlns:a16="http://schemas.microsoft.com/office/drawing/2014/main" id="{1DBA6F13-CFF6-B049-A02D-EFECD711D6DD}"/>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46588" y="1703524"/>
            <a:ext cx="8159750" cy="32242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5" descr="Z:\第三章数据\sparkline.png">
            <a:extLst>
              <a:ext uri="{FF2B5EF4-FFF2-40B4-BE49-F238E27FC236}">
                <a16:creationId xmlns:a16="http://schemas.microsoft.com/office/drawing/2014/main" id="{B0E84C78-F5C5-7E48-90A2-60A0D1BFDB5C}"/>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97615" y="3070937"/>
            <a:ext cx="6380163" cy="15589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5" descr="Z:\第三章数据\scatter_matrix_combined.png">
            <a:extLst>
              <a:ext uri="{FF2B5EF4-FFF2-40B4-BE49-F238E27FC236}">
                <a16:creationId xmlns:a16="http://schemas.microsoft.com/office/drawing/2014/main" id="{F5133054-01AE-A742-9598-CB24479FE3CB}"/>
              </a:ext>
            </a:extLst>
          </p:cNvPr>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085986" y="1331897"/>
            <a:ext cx="6942138" cy="4425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图片 5" descr="Z:\第三章数据\venn_combined.png">
            <a:extLst>
              <a:ext uri="{FF2B5EF4-FFF2-40B4-BE49-F238E27FC236}">
                <a16:creationId xmlns:a16="http://schemas.microsoft.com/office/drawing/2014/main" id="{B55438C1-1C82-454D-B652-2DF6D26E0D55}"/>
              </a:ext>
            </a:extLst>
          </p:cNvPr>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7116" y="4545511"/>
            <a:ext cx="6515832" cy="18465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TextBox 14">
            <a:extLst>
              <a:ext uri="{FF2B5EF4-FFF2-40B4-BE49-F238E27FC236}">
                <a16:creationId xmlns:a16="http://schemas.microsoft.com/office/drawing/2014/main" id="{B5A4FD26-DEEE-E54C-A7C4-3C15469F1553}"/>
              </a:ext>
            </a:extLst>
          </p:cNvPr>
          <p:cNvSpPr txBox="1"/>
          <p:nvPr/>
        </p:nvSpPr>
        <p:spPr>
          <a:xfrm>
            <a:off x="4850296" y="775252"/>
            <a:ext cx="203132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简单数据绘图</a:t>
            </a:r>
            <a:endParaRPr lang="en-US" sz="2400" dirty="0">
              <a:latin typeface="SimHei" panose="02010609060101010101" pitchFamily="49" charset="-122"/>
              <a:ea typeface="SimHei" panose="02010609060101010101" pitchFamily="49" charset="-122"/>
            </a:endParaRPr>
          </a:p>
        </p:txBody>
      </p:sp>
      <p:pic>
        <p:nvPicPr>
          <p:cNvPr id="12" name="图片 5">
            <a:extLst>
              <a:ext uri="{FF2B5EF4-FFF2-40B4-BE49-F238E27FC236}">
                <a16:creationId xmlns:a16="http://schemas.microsoft.com/office/drawing/2014/main" id="{9C887D0D-BE2A-A04B-898D-122B02FD1339}"/>
              </a:ext>
            </a:extLst>
          </p:cNvPr>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77393" y="1397847"/>
            <a:ext cx="5040313" cy="44846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66533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linds(horizont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linds(horizont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blinds(horizontal)">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linds(horizontal)">
                                      <p:cBhvr>
                                        <p:cTn id="4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AFE06BD-4B14-1741-B5C9-FC3CDBB93FE9}"/>
              </a:ext>
            </a:extLst>
          </p:cNvPr>
          <p:cNvSpPr txBox="1"/>
          <p:nvPr/>
        </p:nvSpPr>
        <p:spPr>
          <a:xfrm>
            <a:off x="1415303" y="40517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40147377-633B-8A47-8287-1E5EE3BCA7F4}"/>
              </a:ext>
            </a:extLst>
          </p:cNvPr>
          <p:cNvSpPr txBox="1"/>
          <p:nvPr/>
        </p:nvSpPr>
        <p:spPr>
          <a:xfrm>
            <a:off x="981075" y="1466850"/>
            <a:ext cx="10229850" cy="4462760"/>
          </a:xfrm>
          <a:prstGeom prst="rect">
            <a:avLst/>
          </a:prstGeom>
          <a:noFill/>
        </p:spPr>
        <p:txBody>
          <a:bodyPr wrap="square" rtlCol="0">
            <a:spAutoFit/>
          </a:bodyPr>
          <a:lstStyle/>
          <a:p>
            <a:r>
              <a:rPr lang="en-US" altLang="zh-CN" sz="2800" dirty="0">
                <a:latin typeface="SimHei" panose="02010609060101010101" pitchFamily="49" charset="-122"/>
                <a:ea typeface="SimHei" panose="02010609060101010101" pitchFamily="49" charset="-122"/>
              </a:rPr>
              <a:t>	</a:t>
            </a:r>
            <a:r>
              <a:rPr lang="zh-CN" altLang="en-US" sz="2800" dirty="0">
                <a:latin typeface="SimHei" panose="02010609060101010101" pitchFamily="49" charset="-122"/>
                <a:ea typeface="SimHei" panose="02010609060101010101" pitchFamily="49" charset="-122"/>
              </a:rPr>
              <a:t>现实生活中常见的</a:t>
            </a:r>
            <a:r>
              <a:rPr lang="zh-CN" altLang="en-US" sz="2800" b="1" dirty="0">
                <a:latin typeface="SimHei" panose="02010609060101010101" pitchFamily="49" charset="-122"/>
                <a:ea typeface="SimHei" panose="02010609060101010101" pitchFamily="49" charset="-122"/>
              </a:rPr>
              <a:t>数据集合</a:t>
            </a:r>
            <a:r>
              <a:rPr lang="zh-CN" altLang="en-US" sz="2800" dirty="0">
                <a:latin typeface="SimHei" panose="02010609060101010101" pitchFamily="49" charset="-122"/>
                <a:ea typeface="SimHei" panose="02010609060101010101" pitchFamily="49" charset="-122"/>
              </a:rPr>
              <a:t>包括各种表格、文本语料库和社会关系网络等。这些数据集合中包含以</a:t>
            </a:r>
            <a:r>
              <a:rPr lang="zh-CN" altLang="en-US" sz="2800" b="1" dirty="0">
                <a:latin typeface="SimHei" panose="02010609060101010101" pitchFamily="49" charset="-122"/>
                <a:ea typeface="SimHei" panose="02010609060101010101" pitchFamily="49" charset="-122"/>
              </a:rPr>
              <a:t>数据对象</a:t>
            </a:r>
            <a:r>
              <a:rPr lang="zh-CN" altLang="en-US" sz="2800" dirty="0">
                <a:latin typeface="SimHei" panose="02010609060101010101" pitchFamily="49" charset="-122"/>
                <a:ea typeface="SimHei" panose="02010609060101010101" pitchFamily="49" charset="-122"/>
              </a:rPr>
              <a:t>或</a:t>
            </a:r>
            <a:r>
              <a:rPr lang="zh-CN" altLang="en-US" sz="2800" b="1" dirty="0">
                <a:latin typeface="SimHei" panose="02010609060101010101" pitchFamily="49" charset="-122"/>
                <a:ea typeface="SimHei" panose="02010609060101010101" pitchFamily="49" charset="-122"/>
              </a:rPr>
              <a:t>数据记录</a:t>
            </a:r>
            <a:r>
              <a:rPr lang="zh-CN" altLang="en-US" sz="2800" dirty="0">
                <a:latin typeface="SimHei" panose="02010609060101010101" pitchFamily="49" charset="-122"/>
                <a:ea typeface="SimHei" panose="02010609060101010101" pitchFamily="49" charset="-122"/>
              </a:rPr>
              <a:t>出现的多个</a:t>
            </a:r>
            <a:r>
              <a:rPr lang="zh-CN" altLang="en-US" sz="2800" b="1" dirty="0">
                <a:latin typeface="SimHei" panose="02010609060101010101" pitchFamily="49" charset="-122"/>
                <a:ea typeface="SimHei" panose="02010609060101010101" pitchFamily="49" charset="-122"/>
              </a:rPr>
              <a:t>数据实体</a:t>
            </a:r>
            <a:r>
              <a:rPr lang="zh-CN" altLang="en-US" sz="2800" dirty="0">
                <a:latin typeface="SimHei" panose="02010609060101010101" pitchFamily="49" charset="-122"/>
                <a:ea typeface="SimHei" panose="02010609060101010101" pitchFamily="49" charset="-122"/>
              </a:rPr>
              <a:t>。</a:t>
            </a:r>
            <a:endParaRPr lang="en-US" altLang="zh-CN" sz="2800" dirty="0">
              <a:latin typeface="SimHei" panose="02010609060101010101" pitchFamily="49" charset="-122"/>
              <a:ea typeface="SimHei" panose="02010609060101010101" pitchFamily="49" charset="-122"/>
            </a:endParaRPr>
          </a:p>
          <a:p>
            <a:r>
              <a:rPr lang="en-US" altLang="zh-CN" sz="2400" dirty="0">
                <a:solidFill>
                  <a:schemeClr val="tx1">
                    <a:lumMod val="65000"/>
                    <a:lumOff val="35000"/>
                  </a:schemeClr>
                </a:solidFill>
                <a:latin typeface="SimHei" panose="02010609060101010101" pitchFamily="49" charset="-122"/>
                <a:ea typeface="SimHei" panose="02010609060101010101" pitchFamily="49" charset="-122"/>
              </a:rPr>
              <a:t>	</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例如，某公司的全年销售记录相当于一个包含多条详细销售记录的</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数据集</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，而每条详细销售记录则是一个</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数据对象</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a:t>
            </a:r>
            <a:endParaRPr lang="en-US" altLang="zh-CN" sz="2400" dirty="0">
              <a:solidFill>
                <a:schemeClr val="tx1">
                  <a:lumMod val="50000"/>
                  <a:lumOff val="50000"/>
                </a:schemeClr>
              </a:solidFill>
              <a:latin typeface="SimHei" panose="02010609060101010101" pitchFamily="49" charset="-122"/>
              <a:ea typeface="SimHei" panose="02010609060101010101" pitchFamily="49" charset="-122"/>
            </a:endParaRPr>
          </a:p>
          <a:p>
            <a:endParaRPr lang="en-US" altLang="zh-CN" sz="2400" dirty="0">
              <a:solidFill>
                <a:schemeClr val="tx1">
                  <a:lumMod val="65000"/>
                  <a:lumOff val="35000"/>
                </a:schemeClr>
              </a:solidFill>
              <a:latin typeface="SimHei" panose="02010609060101010101" pitchFamily="49" charset="-122"/>
              <a:ea typeface="SimHei" panose="02010609060101010101" pitchFamily="49" charset="-122"/>
            </a:endParaRPr>
          </a:p>
          <a:p>
            <a:r>
              <a:rPr lang="en-US" altLang="zh-CN" sz="2800" dirty="0">
                <a:latin typeface="SimHei" panose="02010609060101010101" pitchFamily="49" charset="-122"/>
                <a:ea typeface="SimHei" panose="02010609060101010101" pitchFamily="49" charset="-122"/>
              </a:rPr>
              <a:t>	</a:t>
            </a:r>
            <a:r>
              <a:rPr lang="zh-CN" altLang="en-US" sz="2800" b="1" dirty="0">
                <a:latin typeface="SimHei" panose="02010609060101010101" pitchFamily="49" charset="-122"/>
                <a:ea typeface="SimHei" panose="02010609060101010101" pitchFamily="49" charset="-122"/>
              </a:rPr>
              <a:t>数据对象</a:t>
            </a:r>
            <a:r>
              <a:rPr lang="zh-CN" altLang="en-US" sz="2800" dirty="0">
                <a:latin typeface="SimHei" panose="02010609060101010101" pitchFamily="49" charset="-122"/>
                <a:ea typeface="SimHei" panose="02010609060101010101" pitchFamily="49" charset="-122"/>
              </a:rPr>
              <a:t>往往包含一个或多个描述的数据对象特征的量，即</a:t>
            </a:r>
            <a:r>
              <a:rPr lang="zh-CN" altLang="en-US" sz="2800" b="1" dirty="0">
                <a:latin typeface="SimHei" panose="02010609060101010101" pitchFamily="49" charset="-122"/>
                <a:ea typeface="SimHei" panose="02010609060101010101" pitchFamily="49" charset="-122"/>
              </a:rPr>
              <a:t>属性</a:t>
            </a:r>
            <a:r>
              <a:rPr lang="zh-CN" altLang="en-US" sz="2800" dirty="0">
                <a:latin typeface="SimHei" panose="02010609060101010101" pitchFamily="49" charset="-122"/>
                <a:ea typeface="SimHei" panose="02010609060101010101" pitchFamily="49" charset="-122"/>
              </a:rPr>
              <a:t>。</a:t>
            </a:r>
            <a:endParaRPr lang="en-US" altLang="zh-CN" sz="2800" dirty="0">
              <a:latin typeface="SimHei" panose="02010609060101010101" pitchFamily="49" charset="-122"/>
              <a:ea typeface="SimHei" panose="02010609060101010101" pitchFamily="49" charset="-122"/>
            </a:endParaRPr>
          </a:p>
          <a:p>
            <a:r>
              <a:rPr lang="en-US" altLang="zh-CN" sz="2400" dirty="0">
                <a:solidFill>
                  <a:schemeClr val="tx1">
                    <a:lumMod val="75000"/>
                    <a:lumOff val="25000"/>
                  </a:schemeClr>
                </a:solidFill>
                <a:latin typeface="SimHei" panose="02010609060101010101" pitchFamily="49" charset="-122"/>
                <a:ea typeface="SimHei" panose="02010609060101010101" pitchFamily="49" charset="-122"/>
              </a:rPr>
              <a:t>	</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例如，在销售记录实例中，每条销售记录包含多个字段，如交易时间、单价、金额、数量等，这些字段描述了一个数据对象的</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总体特征</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，每一个字段都是该数据对象的一个</a:t>
            </a:r>
            <a:r>
              <a:rPr lang="zh-CN" altLang="en-US" sz="2400" b="1" dirty="0">
                <a:solidFill>
                  <a:schemeClr val="tx1">
                    <a:lumMod val="50000"/>
                    <a:lumOff val="50000"/>
                  </a:schemeClr>
                </a:solidFill>
                <a:latin typeface="SimHei" panose="02010609060101010101" pitchFamily="49" charset="-122"/>
                <a:ea typeface="SimHei" panose="02010609060101010101" pitchFamily="49" charset="-122"/>
              </a:rPr>
              <a:t>属性</a:t>
            </a:r>
            <a:r>
              <a:rPr lang="zh-CN" altLang="en-US" sz="2400" dirty="0">
                <a:solidFill>
                  <a:schemeClr val="tx1">
                    <a:lumMod val="50000"/>
                    <a:lumOff val="50000"/>
                  </a:schemeClr>
                </a:solidFill>
                <a:latin typeface="SimHei" panose="02010609060101010101" pitchFamily="49" charset="-122"/>
                <a:ea typeface="SimHei" panose="02010609060101010101" pitchFamily="49" charset="-122"/>
              </a:rPr>
              <a:t>，代表数据对象某一方面的特征。</a:t>
            </a:r>
            <a:endParaRPr lang="en-US" altLang="zh-CN" sz="2400" dirty="0">
              <a:solidFill>
                <a:schemeClr val="tx1">
                  <a:lumMod val="50000"/>
                  <a:lumOff val="50000"/>
                </a:schemeClr>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096735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1277844" y="503767"/>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78537BC-3AE7-C046-AF5D-5DDE07798EAF}"/>
              </a:ext>
            </a:extLst>
          </p:cNvPr>
          <p:cNvSpPr txBox="1"/>
          <p:nvPr/>
        </p:nvSpPr>
        <p:spPr>
          <a:xfrm>
            <a:off x="4850296" y="775252"/>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简单统计值标绘</a:t>
            </a:r>
            <a:endParaRPr lang="en-US" sz="2400" dirty="0">
              <a:latin typeface="SimHei" panose="02010609060101010101" pitchFamily="49" charset="-122"/>
              <a:ea typeface="SimHei" panose="02010609060101010101" pitchFamily="49" charset="-122"/>
            </a:endParaRPr>
          </a:p>
        </p:txBody>
      </p:sp>
      <p:grpSp>
        <p:nvGrpSpPr>
          <p:cNvPr id="7" name="Group 6">
            <a:extLst>
              <a:ext uri="{FF2B5EF4-FFF2-40B4-BE49-F238E27FC236}">
                <a16:creationId xmlns:a16="http://schemas.microsoft.com/office/drawing/2014/main" id="{ADC331DA-2D71-2B41-B92B-10C070EDA9B6}"/>
              </a:ext>
            </a:extLst>
          </p:cNvPr>
          <p:cNvGrpSpPr>
            <a:grpSpLocks/>
          </p:cNvGrpSpPr>
          <p:nvPr/>
        </p:nvGrpSpPr>
        <p:grpSpPr bwMode="auto">
          <a:xfrm>
            <a:off x="347099" y="1989951"/>
            <a:ext cx="5298327" cy="3517624"/>
            <a:chOff x="0" y="0"/>
            <a:chExt cx="6278414" cy="3741184"/>
          </a:xfrm>
        </p:grpSpPr>
        <p:grpSp>
          <p:nvGrpSpPr>
            <p:cNvPr id="8" name="Group 7">
              <a:extLst>
                <a:ext uri="{FF2B5EF4-FFF2-40B4-BE49-F238E27FC236}">
                  <a16:creationId xmlns:a16="http://schemas.microsoft.com/office/drawing/2014/main" id="{083DFD68-927E-9B4A-86A8-1CB17AD9BA83}"/>
                </a:ext>
              </a:extLst>
            </p:cNvPr>
            <p:cNvGrpSpPr>
              <a:grpSpLocks/>
            </p:cNvGrpSpPr>
            <p:nvPr/>
          </p:nvGrpSpPr>
          <p:grpSpPr bwMode="auto">
            <a:xfrm>
              <a:off x="0" y="0"/>
              <a:ext cx="1288223" cy="3741184"/>
              <a:chOff x="0" y="0"/>
              <a:chExt cx="1263903" cy="4116350"/>
            </a:xfrm>
          </p:grpSpPr>
          <p:pic>
            <p:nvPicPr>
              <p:cNvPr id="12" name="图片 10">
                <a:extLst>
                  <a:ext uri="{FF2B5EF4-FFF2-40B4-BE49-F238E27FC236}">
                    <a16:creationId xmlns:a16="http://schemas.microsoft.com/office/drawing/2014/main" id="{107B1242-0055-214F-97CC-963C2E6DD79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029"/>
                <a:ext cx="485140" cy="3768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2053">
                <a:extLst>
                  <a:ext uri="{FF2B5EF4-FFF2-40B4-BE49-F238E27FC236}">
                    <a16:creationId xmlns:a16="http://schemas.microsoft.com/office/drawing/2014/main" id="{D7FBEAE7-14E3-ED45-969F-7CEE3EB41BB6}"/>
                  </a:ext>
                </a:extLst>
              </p:cNvPr>
              <p:cNvSpPr>
                <a:spLocks noChangeArrowheads="1"/>
              </p:cNvSpPr>
              <p:nvPr/>
            </p:nvSpPr>
            <p:spPr bwMode="auto">
              <a:xfrm>
                <a:off x="373807" y="0"/>
                <a:ext cx="890096"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max</a:t>
                </a:r>
                <a:endParaRPr lang="zh-CN" altLang="en-US" sz="1200">
                  <a:solidFill>
                    <a:srgbClr val="000000"/>
                  </a:solidFill>
                  <a:latin typeface="宋体" pitchFamily="2" charset="-122"/>
                  <a:sym typeface="宋体" pitchFamily="2" charset="-122"/>
                </a:endParaRPr>
              </a:p>
            </p:txBody>
          </p:sp>
          <p:sp>
            <p:nvSpPr>
              <p:cNvPr id="14" name="Text Box 2054">
                <a:extLst>
                  <a:ext uri="{FF2B5EF4-FFF2-40B4-BE49-F238E27FC236}">
                    <a16:creationId xmlns:a16="http://schemas.microsoft.com/office/drawing/2014/main" id="{54EF60D5-7545-C041-85B4-04ED4FBA706B}"/>
                  </a:ext>
                </a:extLst>
              </p:cNvPr>
              <p:cNvSpPr>
                <a:spLocks noChangeArrowheads="1"/>
              </p:cNvSpPr>
              <p:nvPr/>
            </p:nvSpPr>
            <p:spPr bwMode="auto">
              <a:xfrm>
                <a:off x="372997" y="3628669"/>
                <a:ext cx="890906" cy="4876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宋体" pitchFamily="2" charset="-122"/>
                    <a:sym typeface="宋体" pitchFamily="2" charset="-122"/>
                  </a:rPr>
                  <a:t>min</a:t>
                </a:r>
                <a:endParaRPr lang="zh-CN" altLang="en-US" sz="1200">
                  <a:solidFill>
                    <a:srgbClr val="000000"/>
                  </a:solidFill>
                  <a:latin typeface="宋体" pitchFamily="2" charset="-122"/>
                  <a:sym typeface="宋体" pitchFamily="2" charset="-122"/>
                </a:endParaRPr>
              </a:p>
            </p:txBody>
          </p:sp>
          <p:sp>
            <p:nvSpPr>
              <p:cNvPr id="15" name="Text Box 2055">
                <a:extLst>
                  <a:ext uri="{FF2B5EF4-FFF2-40B4-BE49-F238E27FC236}">
                    <a16:creationId xmlns:a16="http://schemas.microsoft.com/office/drawing/2014/main" id="{0309EC93-8EFE-1E4C-AFA1-CB8BF3C58C0E}"/>
                  </a:ext>
                </a:extLst>
              </p:cNvPr>
              <p:cNvSpPr>
                <a:spLocks noChangeArrowheads="1"/>
              </p:cNvSpPr>
              <p:nvPr/>
            </p:nvSpPr>
            <p:spPr bwMode="auto">
              <a:xfrm>
                <a:off x="484705" y="2556983"/>
                <a:ext cx="689331"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25%</a:t>
                </a:r>
                <a:endParaRPr lang="zh-CN" altLang="en-US" sz="1200">
                  <a:solidFill>
                    <a:srgbClr val="000000"/>
                  </a:solidFill>
                  <a:latin typeface="宋体" pitchFamily="2" charset="-122"/>
                  <a:sym typeface="宋体" pitchFamily="2" charset="-122"/>
                </a:endParaRPr>
              </a:p>
            </p:txBody>
          </p:sp>
          <p:sp>
            <p:nvSpPr>
              <p:cNvPr id="16" name="Text Box 2056">
                <a:extLst>
                  <a:ext uri="{FF2B5EF4-FFF2-40B4-BE49-F238E27FC236}">
                    <a16:creationId xmlns:a16="http://schemas.microsoft.com/office/drawing/2014/main" id="{83281160-BE7C-7347-B948-E68174AA25CC}"/>
                  </a:ext>
                </a:extLst>
              </p:cNvPr>
              <p:cNvSpPr>
                <a:spLocks noChangeArrowheads="1"/>
              </p:cNvSpPr>
              <p:nvPr/>
            </p:nvSpPr>
            <p:spPr bwMode="auto">
              <a:xfrm>
                <a:off x="484705" y="707056"/>
                <a:ext cx="753499"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75%</a:t>
                </a:r>
                <a:endParaRPr lang="zh-CN" altLang="en-US" sz="1200">
                  <a:solidFill>
                    <a:srgbClr val="000000"/>
                  </a:solidFill>
                  <a:latin typeface="宋体" pitchFamily="2" charset="-122"/>
                  <a:sym typeface="宋体" pitchFamily="2" charset="-122"/>
                </a:endParaRPr>
              </a:p>
            </p:txBody>
          </p:sp>
          <p:sp>
            <p:nvSpPr>
              <p:cNvPr id="17" name="Text Box 2057">
                <a:extLst>
                  <a:ext uri="{FF2B5EF4-FFF2-40B4-BE49-F238E27FC236}">
                    <a16:creationId xmlns:a16="http://schemas.microsoft.com/office/drawing/2014/main" id="{DF0F42B8-6E2B-F04D-AF3F-52EF4467F946}"/>
                  </a:ext>
                </a:extLst>
              </p:cNvPr>
              <p:cNvSpPr>
                <a:spLocks noChangeArrowheads="1"/>
              </p:cNvSpPr>
              <p:nvPr/>
            </p:nvSpPr>
            <p:spPr bwMode="auto">
              <a:xfrm>
                <a:off x="463389" y="1614732"/>
                <a:ext cx="710932" cy="4878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algn="ctr"/>
                <a:r>
                  <a:rPr lang="en-US" sz="1000">
                    <a:solidFill>
                      <a:srgbClr val="000000"/>
                    </a:solidFill>
                    <a:latin typeface="Times New Roman" pitchFamily="18" charset="0"/>
                    <a:sym typeface="宋体" pitchFamily="2" charset="-122"/>
                  </a:rPr>
                  <a:t>mean</a:t>
                </a:r>
                <a:endParaRPr lang="zh-CN" altLang="en-US" sz="1200">
                  <a:solidFill>
                    <a:srgbClr val="000000"/>
                  </a:solidFill>
                  <a:latin typeface="宋体" pitchFamily="2" charset="-122"/>
                  <a:sym typeface="宋体" pitchFamily="2" charset="-122"/>
                </a:endParaRPr>
              </a:p>
            </p:txBody>
          </p:sp>
        </p:grpSp>
        <p:pic>
          <p:nvPicPr>
            <p:cNvPr id="9" name="Picture 2058">
              <a:extLst>
                <a:ext uri="{FF2B5EF4-FFF2-40B4-BE49-F238E27FC236}">
                  <a16:creationId xmlns:a16="http://schemas.microsoft.com/office/drawing/2014/main" id="{282A3919-F2A3-2A43-B2D8-5DAE3D3B7906}"/>
                </a:ext>
              </a:extLst>
            </p:cNvPr>
            <p:cNvPicPr>
              <a:picLocks noChangeArrowheads="1"/>
            </p:cNvPicPr>
            <p:nvPr/>
          </p:nvPicPr>
          <p:blipFill>
            <a:blip r:embed="rId4">
              <a:extLst>
                <a:ext uri="{28A0092B-C50C-407E-A947-70E740481C1C}">
                  <a14:useLocalDpi xmlns:a14="http://schemas.microsoft.com/office/drawing/2010/main" val="0"/>
                </a:ext>
              </a:extLst>
            </a:blip>
            <a:srcRect l="18336" r="19562"/>
            <a:stretch>
              <a:fillRect/>
            </a:stretch>
          </p:blipFill>
          <p:spPr bwMode="auto">
            <a:xfrm>
              <a:off x="2167943" y="0"/>
              <a:ext cx="408178" cy="3730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图片 8">
              <a:extLst>
                <a:ext uri="{FF2B5EF4-FFF2-40B4-BE49-F238E27FC236}">
                  <a16:creationId xmlns:a16="http://schemas.microsoft.com/office/drawing/2014/main" id="{9505251A-C84F-B940-AC74-9BD6E081298C}"/>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1616" y="99087"/>
              <a:ext cx="734542" cy="3429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Picture 2060">
              <a:extLst>
                <a:ext uri="{FF2B5EF4-FFF2-40B4-BE49-F238E27FC236}">
                  <a16:creationId xmlns:a16="http://schemas.microsoft.com/office/drawing/2014/main" id="{94A3A902-7E82-C54E-9EBC-3757831827E3}"/>
                </a:ext>
              </a:extLst>
            </p:cNvPr>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5495" y="713377"/>
              <a:ext cx="2522919" cy="2442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8" name="TextBox 17">
            <a:extLst>
              <a:ext uri="{FF2B5EF4-FFF2-40B4-BE49-F238E27FC236}">
                <a16:creationId xmlns:a16="http://schemas.microsoft.com/office/drawing/2014/main" id="{E71404F9-A2C7-2C48-9AEB-0F5CBBA7CE05}"/>
              </a:ext>
            </a:extLst>
          </p:cNvPr>
          <p:cNvSpPr txBox="1"/>
          <p:nvPr/>
        </p:nvSpPr>
        <p:spPr>
          <a:xfrm>
            <a:off x="2229387" y="5327374"/>
            <a:ext cx="1338828" cy="369332"/>
          </a:xfrm>
          <a:prstGeom prst="rect">
            <a:avLst/>
          </a:prstGeom>
          <a:noFill/>
        </p:spPr>
        <p:txBody>
          <a:bodyPr wrap="none" rtlCol="0">
            <a:spAutoFit/>
          </a:bodyPr>
          <a:lstStyle/>
          <a:p>
            <a:r>
              <a:rPr lang="zh-CN" altLang="en-US" dirty="0"/>
              <a:t>一维箱形图</a:t>
            </a:r>
            <a:endParaRPr lang="en-US" dirty="0"/>
          </a:p>
        </p:txBody>
      </p:sp>
      <p:grpSp>
        <p:nvGrpSpPr>
          <p:cNvPr id="19" name="Group 6">
            <a:extLst>
              <a:ext uri="{FF2B5EF4-FFF2-40B4-BE49-F238E27FC236}">
                <a16:creationId xmlns:a16="http://schemas.microsoft.com/office/drawing/2014/main" id="{2C5D943B-2660-E24F-861C-8311E6BE6AE6}"/>
              </a:ext>
            </a:extLst>
          </p:cNvPr>
          <p:cNvGrpSpPr>
            <a:grpSpLocks/>
          </p:cNvGrpSpPr>
          <p:nvPr/>
        </p:nvGrpSpPr>
        <p:grpSpPr bwMode="auto">
          <a:xfrm>
            <a:off x="4276725" y="2578940"/>
            <a:ext cx="7915275" cy="1998662"/>
            <a:chOff x="0" y="0"/>
            <a:chExt cx="8167727" cy="2021840"/>
          </a:xfrm>
        </p:grpSpPr>
        <p:pic>
          <p:nvPicPr>
            <p:cNvPr id="20" name="Picture 2">
              <a:extLst>
                <a:ext uri="{FF2B5EF4-FFF2-40B4-BE49-F238E27FC236}">
                  <a16:creationId xmlns:a16="http://schemas.microsoft.com/office/drawing/2014/main" id="{10B21670-2D17-0B44-867D-1396B58E2DF3}"/>
                </a:ext>
              </a:extLst>
            </p:cNvPr>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46088"/>
              <a:ext cx="4060711" cy="1975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Picture 3">
              <a:extLst>
                <a:ext uri="{FF2B5EF4-FFF2-40B4-BE49-F238E27FC236}">
                  <a16:creationId xmlns:a16="http://schemas.microsoft.com/office/drawing/2014/main" id="{168E1C80-F992-4A4C-A3C0-060D4DF1A5DD}"/>
                </a:ext>
              </a:extLst>
            </p:cNvPr>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7262" y="0"/>
              <a:ext cx="3930465" cy="20218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22" name="TextBox 21">
            <a:extLst>
              <a:ext uri="{FF2B5EF4-FFF2-40B4-BE49-F238E27FC236}">
                <a16:creationId xmlns:a16="http://schemas.microsoft.com/office/drawing/2014/main" id="{9540AAAC-F2BA-A14E-B74C-AAFF026379F9}"/>
              </a:ext>
            </a:extLst>
          </p:cNvPr>
          <p:cNvSpPr txBox="1"/>
          <p:nvPr/>
        </p:nvSpPr>
        <p:spPr>
          <a:xfrm>
            <a:off x="8181721" y="5327374"/>
            <a:ext cx="1338828" cy="369332"/>
          </a:xfrm>
          <a:prstGeom prst="rect">
            <a:avLst/>
          </a:prstGeom>
          <a:noFill/>
        </p:spPr>
        <p:txBody>
          <a:bodyPr wrap="none" rtlCol="0">
            <a:spAutoFit/>
          </a:bodyPr>
          <a:lstStyle/>
          <a:p>
            <a:r>
              <a:rPr lang="zh-CN" altLang="en-US" dirty="0"/>
              <a:t>二维箱形图</a:t>
            </a:r>
            <a:endParaRPr lang="en-US" dirty="0"/>
          </a:p>
        </p:txBody>
      </p:sp>
    </p:spTree>
    <p:extLst>
      <p:ext uri="{BB962C8B-B14F-4D97-AF65-F5344CB8AC3E}">
        <p14:creationId xmlns:p14="http://schemas.microsoft.com/office/powerpoint/2010/main" val="478230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1543240" y="482864"/>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978537BC-3AE7-C046-AF5D-5DDE07798EAF}"/>
              </a:ext>
            </a:extLst>
          </p:cNvPr>
          <p:cNvSpPr txBox="1"/>
          <p:nvPr/>
        </p:nvSpPr>
        <p:spPr>
          <a:xfrm>
            <a:off x="4850296" y="775252"/>
            <a:ext cx="233910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多视图协调关联</a:t>
            </a:r>
            <a:endParaRPr lang="en-US" sz="2400" dirty="0">
              <a:latin typeface="SimHei" panose="02010609060101010101" pitchFamily="49" charset="-122"/>
              <a:ea typeface="SimHei" panose="02010609060101010101" pitchFamily="49" charset="-122"/>
            </a:endParaRPr>
          </a:p>
        </p:txBody>
      </p:sp>
      <p:pic>
        <p:nvPicPr>
          <p:cNvPr id="23" name="图片 5">
            <a:extLst>
              <a:ext uri="{FF2B5EF4-FFF2-40B4-BE49-F238E27FC236}">
                <a16:creationId xmlns:a16="http://schemas.microsoft.com/office/drawing/2014/main" id="{5B8D0456-9560-CA43-B0CD-498012A5D02E}"/>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58431" y="1236917"/>
            <a:ext cx="7859637" cy="50400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19276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1372084" y="521840"/>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数据分析</a:t>
            </a:r>
            <a:endParaRPr lang="en-US" altLang="zh-CN" sz="28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003D296-F84B-9B45-9E86-2118D47A673D}"/>
              </a:ext>
            </a:extLst>
          </p:cNvPr>
          <p:cNvSpPr txBox="1"/>
          <p:nvPr/>
        </p:nvSpPr>
        <p:spPr>
          <a:xfrm>
            <a:off x="820739" y="1418785"/>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28" name="TextBox 5">
            <a:extLst>
              <a:ext uri="{FF2B5EF4-FFF2-40B4-BE49-F238E27FC236}">
                <a16:creationId xmlns:a16="http://schemas.microsoft.com/office/drawing/2014/main" id="{0AE5B80E-FA85-BB4F-A823-EC418E2AFCCA}"/>
              </a:ext>
            </a:extLst>
          </p:cNvPr>
          <p:cNvSpPr>
            <a:spLocks noChangeArrowheads="1"/>
          </p:cNvSpPr>
          <p:nvPr/>
        </p:nvSpPr>
        <p:spPr bwMode="auto">
          <a:xfrm>
            <a:off x="1859446" y="1979613"/>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描述性任务</a:t>
            </a:r>
          </a:p>
        </p:txBody>
      </p:sp>
      <p:sp>
        <p:nvSpPr>
          <p:cNvPr id="29" name="圆柱形 6">
            <a:extLst>
              <a:ext uri="{FF2B5EF4-FFF2-40B4-BE49-F238E27FC236}">
                <a16:creationId xmlns:a16="http://schemas.microsoft.com/office/drawing/2014/main" id="{A49683A9-E319-174D-ADBF-772B32E10B0E}"/>
              </a:ext>
            </a:extLst>
          </p:cNvPr>
          <p:cNvSpPr>
            <a:spLocks noChangeArrowheads="1"/>
          </p:cNvSpPr>
          <p:nvPr/>
        </p:nvSpPr>
        <p:spPr bwMode="auto">
          <a:xfrm>
            <a:off x="2680184" y="2538413"/>
            <a:ext cx="1081087" cy="1079500"/>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数据</a:t>
            </a:r>
          </a:p>
        </p:txBody>
      </p:sp>
      <p:sp>
        <p:nvSpPr>
          <p:cNvPr id="30" name="右箭头 7">
            <a:extLst>
              <a:ext uri="{FF2B5EF4-FFF2-40B4-BE49-F238E27FC236}">
                <a16:creationId xmlns:a16="http://schemas.microsoft.com/office/drawing/2014/main" id="{48B2C5E3-9753-7245-A466-263E7782CB37}"/>
              </a:ext>
            </a:extLst>
          </p:cNvPr>
          <p:cNvSpPr>
            <a:spLocks noChangeArrowheads="1"/>
          </p:cNvSpPr>
          <p:nvPr/>
        </p:nvSpPr>
        <p:spPr bwMode="auto">
          <a:xfrm>
            <a:off x="4253396" y="2825750"/>
            <a:ext cx="2808288" cy="358775"/>
          </a:xfrm>
          <a:prstGeom prst="rightArrow">
            <a:avLst>
              <a:gd name="adj1" fmla="val 50000"/>
              <a:gd name="adj2" fmla="val 50154"/>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31" name="TextBox 8">
            <a:extLst>
              <a:ext uri="{FF2B5EF4-FFF2-40B4-BE49-F238E27FC236}">
                <a16:creationId xmlns:a16="http://schemas.microsoft.com/office/drawing/2014/main" id="{5E6DF428-B792-8140-8261-5D169EC69334}"/>
              </a:ext>
            </a:extLst>
          </p:cNvPr>
          <p:cNvSpPr>
            <a:spLocks noChangeArrowheads="1"/>
          </p:cNvSpPr>
          <p:nvPr/>
        </p:nvSpPr>
        <p:spPr bwMode="auto">
          <a:xfrm>
            <a:off x="5053496" y="2441575"/>
            <a:ext cx="639763"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a:solidFill>
                  <a:srgbClr val="000000"/>
                </a:solidFill>
                <a:ea typeface="黑体" pitchFamily="49" charset="-122"/>
                <a:sym typeface="宋体" pitchFamily="2" charset="-122"/>
              </a:rPr>
              <a:t>算法</a:t>
            </a:r>
          </a:p>
        </p:txBody>
      </p:sp>
      <p:sp>
        <p:nvSpPr>
          <p:cNvPr id="32" name="圆角矩形 9">
            <a:extLst>
              <a:ext uri="{FF2B5EF4-FFF2-40B4-BE49-F238E27FC236}">
                <a16:creationId xmlns:a16="http://schemas.microsoft.com/office/drawing/2014/main" id="{FF3B0FA9-643E-6D4B-B42C-CF297D472B13}"/>
              </a:ext>
            </a:extLst>
          </p:cNvPr>
          <p:cNvSpPr>
            <a:spLocks noChangeArrowheads="1"/>
          </p:cNvSpPr>
          <p:nvPr/>
        </p:nvSpPr>
        <p:spPr bwMode="auto">
          <a:xfrm>
            <a:off x="7379184" y="2617788"/>
            <a:ext cx="1368425" cy="774700"/>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33" name="TextBox 10">
            <a:extLst>
              <a:ext uri="{FF2B5EF4-FFF2-40B4-BE49-F238E27FC236}">
                <a16:creationId xmlns:a16="http://schemas.microsoft.com/office/drawing/2014/main" id="{1D8043E9-3A14-9445-9982-A02A1D418FF1}"/>
              </a:ext>
            </a:extLst>
          </p:cNvPr>
          <p:cNvSpPr>
            <a:spLocks noChangeArrowheads="1"/>
          </p:cNvSpPr>
          <p:nvPr/>
        </p:nvSpPr>
        <p:spPr bwMode="auto">
          <a:xfrm>
            <a:off x="1859446" y="4146550"/>
            <a:ext cx="17065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400">
                <a:solidFill>
                  <a:srgbClr val="000000"/>
                </a:solidFill>
                <a:ea typeface="黑体" pitchFamily="49" charset="-122"/>
                <a:sym typeface="宋体" pitchFamily="2" charset="-122"/>
              </a:rPr>
              <a:t>预测性任务</a:t>
            </a:r>
          </a:p>
        </p:txBody>
      </p:sp>
      <p:grpSp>
        <p:nvGrpSpPr>
          <p:cNvPr id="34" name="Group 11">
            <a:extLst>
              <a:ext uri="{FF2B5EF4-FFF2-40B4-BE49-F238E27FC236}">
                <a16:creationId xmlns:a16="http://schemas.microsoft.com/office/drawing/2014/main" id="{59BFF6F6-262F-6145-9892-56BE8EBFCC7C}"/>
              </a:ext>
            </a:extLst>
          </p:cNvPr>
          <p:cNvGrpSpPr>
            <a:grpSpLocks/>
          </p:cNvGrpSpPr>
          <p:nvPr/>
        </p:nvGrpSpPr>
        <p:grpSpPr bwMode="auto">
          <a:xfrm>
            <a:off x="1595921" y="4916488"/>
            <a:ext cx="4121150" cy="1363662"/>
            <a:chOff x="0" y="0"/>
            <a:chExt cx="4121421" cy="1363123"/>
          </a:xfrm>
        </p:grpSpPr>
        <p:sp>
          <p:nvSpPr>
            <p:cNvPr id="35" name="Explosion 1 6">
              <a:extLst>
                <a:ext uri="{FF2B5EF4-FFF2-40B4-BE49-F238E27FC236}">
                  <a16:creationId xmlns:a16="http://schemas.microsoft.com/office/drawing/2014/main" id="{DC97933F-F105-784A-8357-397762E3AA23}"/>
                </a:ext>
              </a:extLst>
            </p:cNvPr>
            <p:cNvSpPr>
              <a:spLocks noChangeArrowheads="1"/>
            </p:cNvSpPr>
            <p:nvPr/>
          </p:nvSpPr>
          <p:spPr bwMode="auto">
            <a:xfrm>
              <a:off x="0" y="292395"/>
              <a:ext cx="1685202" cy="1070728"/>
            </a:xfrm>
            <a:prstGeom prst="irregularSeal1">
              <a:avLst/>
            </a:prstGeom>
            <a:solidFill>
              <a:srgbClr val="366092"/>
            </a:solidFill>
            <a:ln w="9525" cap="flat" cmpd="sng">
              <a:solidFill>
                <a:schemeClr val="accent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FFFFFF"/>
                  </a:solidFill>
                  <a:latin typeface="宋体" pitchFamily="2" charset="-122"/>
                  <a:ea typeface="黑体" pitchFamily="49" charset="-122"/>
                  <a:sym typeface="宋体" pitchFamily="2" charset="-122"/>
                </a:rPr>
                <a:t>模型</a:t>
              </a:r>
            </a:p>
          </p:txBody>
        </p:sp>
        <p:sp>
          <p:nvSpPr>
            <p:cNvPr id="36" name="Can 7">
              <a:extLst>
                <a:ext uri="{FF2B5EF4-FFF2-40B4-BE49-F238E27FC236}">
                  <a16:creationId xmlns:a16="http://schemas.microsoft.com/office/drawing/2014/main" id="{600FA2D9-5035-1144-BB0E-89A8C3038959}"/>
                </a:ext>
              </a:extLst>
            </p:cNvPr>
            <p:cNvSpPr>
              <a:spLocks noChangeArrowheads="1"/>
            </p:cNvSpPr>
            <p:nvPr/>
          </p:nvSpPr>
          <p:spPr bwMode="auto">
            <a:xfrm>
              <a:off x="1919312" y="0"/>
              <a:ext cx="804202" cy="676249"/>
            </a:xfrm>
            <a:prstGeom prst="can">
              <a:avLst>
                <a:gd name="adj" fmla="val 25000"/>
              </a:avLst>
            </a:prstGeom>
            <a:solidFill>
              <a:srgbClr val="7F7F7F"/>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a:t>
              </a:r>
              <a:endParaRPr lang="en-US" sz="1400">
                <a:solidFill>
                  <a:srgbClr val="FFFFFF"/>
                </a:solidFill>
                <a:ea typeface="黑体" pitchFamily="49" charset="-122"/>
                <a:sym typeface="Calibri" pitchFamily="34" charset="0"/>
              </a:endParaRPr>
            </a:p>
            <a:p>
              <a:pPr algn="ctr"/>
              <a:r>
                <a:rPr lang="zh-CN" altLang="en-US" sz="1400">
                  <a:solidFill>
                    <a:srgbClr val="FFFFFF"/>
                  </a:solidFill>
                  <a:latin typeface="宋体" pitchFamily="2" charset="-122"/>
                  <a:ea typeface="黑体" pitchFamily="49" charset="-122"/>
                  <a:sym typeface="宋体" pitchFamily="2" charset="-122"/>
                </a:rPr>
                <a:t>数据</a:t>
              </a:r>
              <a:endParaRPr lang="en-US" sz="1400">
                <a:solidFill>
                  <a:srgbClr val="FFFFFF"/>
                </a:solidFill>
                <a:ea typeface="黑体" pitchFamily="49" charset="-122"/>
                <a:sym typeface="Calibri" pitchFamily="34" charset="0"/>
              </a:endParaRPr>
            </a:p>
          </p:txBody>
        </p:sp>
        <p:sp>
          <p:nvSpPr>
            <p:cNvPr id="37" name="Oval 8">
              <a:extLst>
                <a:ext uri="{FF2B5EF4-FFF2-40B4-BE49-F238E27FC236}">
                  <a16:creationId xmlns:a16="http://schemas.microsoft.com/office/drawing/2014/main" id="{2530016F-09EC-6A4D-B5ED-32B0CECAB9F4}"/>
                </a:ext>
              </a:extLst>
            </p:cNvPr>
            <p:cNvSpPr>
              <a:spLocks noChangeArrowheads="1"/>
            </p:cNvSpPr>
            <p:nvPr/>
          </p:nvSpPr>
          <p:spPr bwMode="auto">
            <a:xfrm>
              <a:off x="3008230" y="574129"/>
              <a:ext cx="1113191" cy="619895"/>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38" name="右箭头 14">
              <a:extLst>
                <a:ext uri="{FF2B5EF4-FFF2-40B4-BE49-F238E27FC236}">
                  <a16:creationId xmlns:a16="http://schemas.microsoft.com/office/drawing/2014/main" id="{B7208E7D-D07E-6E4A-BB3C-9B98F494F6F1}"/>
                </a:ext>
              </a:extLst>
            </p:cNvPr>
            <p:cNvSpPr>
              <a:spLocks noChangeArrowheads="1"/>
            </p:cNvSpPr>
            <p:nvPr/>
          </p:nvSpPr>
          <p:spPr bwMode="auto">
            <a:xfrm>
              <a:off x="1727204" y="676249"/>
              <a:ext cx="1188417" cy="360040"/>
            </a:xfrm>
            <a:prstGeom prst="rightArrow">
              <a:avLst>
                <a:gd name="adj1" fmla="val 50000"/>
                <a:gd name="adj2" fmla="val 49986"/>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grpSp>
      <p:sp>
        <p:nvSpPr>
          <p:cNvPr id="39" name="Oval 14">
            <a:extLst>
              <a:ext uri="{FF2B5EF4-FFF2-40B4-BE49-F238E27FC236}">
                <a16:creationId xmlns:a16="http://schemas.microsoft.com/office/drawing/2014/main" id="{BB8E5D80-B1C8-B348-A9C8-3D16003A4A73}"/>
              </a:ext>
            </a:extLst>
          </p:cNvPr>
          <p:cNvSpPr>
            <a:spLocks noChangeArrowheads="1"/>
          </p:cNvSpPr>
          <p:nvPr/>
        </p:nvSpPr>
        <p:spPr bwMode="auto">
          <a:xfrm>
            <a:off x="6040921" y="4749800"/>
            <a:ext cx="481013"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2</a:t>
            </a:r>
          </a:p>
        </p:txBody>
      </p:sp>
      <p:sp>
        <p:nvSpPr>
          <p:cNvPr id="40" name="Oval 16">
            <a:extLst>
              <a:ext uri="{FF2B5EF4-FFF2-40B4-BE49-F238E27FC236}">
                <a16:creationId xmlns:a16="http://schemas.microsoft.com/office/drawing/2014/main" id="{FD69C086-EBE6-A441-8B32-92D2A1F1E430}"/>
              </a:ext>
            </a:extLst>
          </p:cNvPr>
          <p:cNvSpPr>
            <a:spLocks noChangeArrowheads="1"/>
          </p:cNvSpPr>
          <p:nvPr/>
        </p:nvSpPr>
        <p:spPr bwMode="auto">
          <a:xfrm>
            <a:off x="1729271" y="4759325"/>
            <a:ext cx="479425" cy="431800"/>
          </a:xfrm>
          <a:prstGeom prst="ellipse">
            <a:avLst/>
          </a:prstGeom>
          <a:noFill/>
          <a:ln w="9525" cap="flat" cmpd="sng">
            <a:solidFill>
              <a:srgbClr val="7F7F7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a:latin typeface="黑体" pitchFamily="49" charset="-122"/>
                <a:ea typeface="黑体" pitchFamily="49" charset="-122"/>
                <a:sym typeface="Calibri" pitchFamily="34" charset="0"/>
              </a:rPr>
              <a:t>1</a:t>
            </a:r>
          </a:p>
        </p:txBody>
      </p:sp>
      <p:sp>
        <p:nvSpPr>
          <p:cNvPr id="41" name="圆柱形 18">
            <a:extLst>
              <a:ext uri="{FF2B5EF4-FFF2-40B4-BE49-F238E27FC236}">
                <a16:creationId xmlns:a16="http://schemas.microsoft.com/office/drawing/2014/main" id="{059759F8-0BA6-0E44-83C1-001CBF23E62E}"/>
              </a:ext>
            </a:extLst>
          </p:cNvPr>
          <p:cNvSpPr>
            <a:spLocks noChangeArrowheads="1"/>
          </p:cNvSpPr>
          <p:nvPr/>
        </p:nvSpPr>
        <p:spPr bwMode="auto">
          <a:xfrm>
            <a:off x="6498121" y="5443538"/>
            <a:ext cx="879475" cy="771525"/>
          </a:xfrm>
          <a:prstGeom prst="can">
            <a:avLst>
              <a:gd name="adj" fmla="val 25000"/>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600">
                <a:solidFill>
                  <a:srgbClr val="000000"/>
                </a:solidFill>
                <a:latin typeface="宋体" pitchFamily="2" charset="-122"/>
                <a:ea typeface="黑体" pitchFamily="49" charset="-122"/>
                <a:sym typeface="宋体" pitchFamily="2" charset="-122"/>
              </a:rPr>
              <a:t>新数据</a:t>
            </a:r>
          </a:p>
        </p:txBody>
      </p:sp>
      <p:sp>
        <p:nvSpPr>
          <p:cNvPr id="42" name="右箭头 19">
            <a:extLst>
              <a:ext uri="{FF2B5EF4-FFF2-40B4-BE49-F238E27FC236}">
                <a16:creationId xmlns:a16="http://schemas.microsoft.com/office/drawing/2014/main" id="{77C0061C-E43B-9E4A-B004-E0CB2B4D7C06}"/>
              </a:ext>
            </a:extLst>
          </p:cNvPr>
          <p:cNvSpPr>
            <a:spLocks noChangeArrowheads="1"/>
          </p:cNvSpPr>
          <p:nvPr/>
        </p:nvSpPr>
        <p:spPr bwMode="auto">
          <a:xfrm>
            <a:off x="7441096" y="5564188"/>
            <a:ext cx="1187450" cy="360362"/>
          </a:xfrm>
          <a:prstGeom prst="rightArrow">
            <a:avLst>
              <a:gd name="adj1" fmla="val 50000"/>
              <a:gd name="adj2" fmla="val 49900"/>
            </a:avLst>
          </a:prstGeom>
          <a:gradFill rotWithShape="1">
            <a:gsLst>
              <a:gs pos="0">
                <a:srgbClr val="BBBBBB"/>
              </a:gs>
              <a:gs pos="34999">
                <a:srgbClr val="CFCFCF"/>
              </a:gs>
              <a:gs pos="100000">
                <a:srgbClr val="EDEDED"/>
              </a:gs>
            </a:gsLst>
            <a:lin ang="5400000" scaled="1"/>
          </a:gra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a:solidFill>
                <a:srgbClr val="000000"/>
              </a:solidFill>
              <a:latin typeface="黑体" pitchFamily="49" charset="-122"/>
              <a:ea typeface="黑体" pitchFamily="49" charset="-122"/>
              <a:sym typeface="宋体" pitchFamily="2" charset="-122"/>
            </a:endParaRPr>
          </a:p>
        </p:txBody>
      </p:sp>
      <p:sp>
        <p:nvSpPr>
          <p:cNvPr id="43" name="圆角矩形 20">
            <a:extLst>
              <a:ext uri="{FF2B5EF4-FFF2-40B4-BE49-F238E27FC236}">
                <a16:creationId xmlns:a16="http://schemas.microsoft.com/office/drawing/2014/main" id="{C6206CFE-049F-3548-8670-849439124C17}"/>
              </a:ext>
            </a:extLst>
          </p:cNvPr>
          <p:cNvSpPr>
            <a:spLocks noChangeArrowheads="1"/>
          </p:cNvSpPr>
          <p:nvPr/>
        </p:nvSpPr>
        <p:spPr bwMode="auto">
          <a:xfrm>
            <a:off x="8660296" y="5451475"/>
            <a:ext cx="1155700" cy="587375"/>
          </a:xfrm>
          <a:prstGeom prst="roundRect">
            <a:avLst>
              <a:gd name="adj" fmla="val 16667"/>
            </a:avLst>
          </a:prstGeom>
          <a:solidFill>
            <a:srgbClr val="FFFFFF"/>
          </a:solidFill>
          <a:ln w="25400" cap="flat" cmpd="sng">
            <a:solidFill>
              <a:srgbClr val="F79646"/>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a:solidFill>
                  <a:srgbClr val="000000"/>
                </a:solidFill>
                <a:latin typeface="宋体" pitchFamily="2" charset="-122"/>
                <a:ea typeface="黑体" pitchFamily="49" charset="-122"/>
                <a:sym typeface="宋体" pitchFamily="2" charset="-122"/>
              </a:rPr>
              <a:t>特征</a:t>
            </a:r>
          </a:p>
        </p:txBody>
      </p:sp>
      <p:sp>
        <p:nvSpPr>
          <p:cNvPr id="44" name="Oval 8">
            <a:extLst>
              <a:ext uri="{FF2B5EF4-FFF2-40B4-BE49-F238E27FC236}">
                <a16:creationId xmlns:a16="http://schemas.microsoft.com/office/drawing/2014/main" id="{E1BEBCB5-1324-5B49-A8EF-7C230CC5BFC2}"/>
              </a:ext>
            </a:extLst>
          </p:cNvPr>
          <p:cNvSpPr>
            <a:spLocks noChangeArrowheads="1"/>
          </p:cNvSpPr>
          <p:nvPr/>
        </p:nvSpPr>
        <p:spPr bwMode="auto">
          <a:xfrm>
            <a:off x="7479196" y="4989513"/>
            <a:ext cx="1112838" cy="620712"/>
          </a:xfrm>
          <a:prstGeom prst="ellipse">
            <a:avLst/>
          </a:prstGeom>
          <a:solidFill>
            <a:srgbClr val="8CB3E3"/>
          </a:solidFill>
          <a:ln w="9525"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1400">
                <a:solidFill>
                  <a:srgbClr val="FFFFFF"/>
                </a:solidFill>
                <a:latin typeface="宋体" pitchFamily="2" charset="-122"/>
                <a:ea typeface="黑体" pitchFamily="49" charset="-122"/>
                <a:sym typeface="宋体" pitchFamily="2" charset="-122"/>
              </a:rPr>
              <a:t>训练好的模型</a:t>
            </a:r>
          </a:p>
        </p:txBody>
      </p:sp>
      <p:sp>
        <p:nvSpPr>
          <p:cNvPr id="45" name="直接箭头连接符 28">
            <a:extLst>
              <a:ext uri="{FF2B5EF4-FFF2-40B4-BE49-F238E27FC236}">
                <a16:creationId xmlns:a16="http://schemas.microsoft.com/office/drawing/2014/main" id="{0738262F-F8A5-1A4A-806A-27BA116D892B}"/>
              </a:ext>
            </a:extLst>
          </p:cNvPr>
          <p:cNvSpPr>
            <a:spLocks noChangeShapeType="1"/>
          </p:cNvSpPr>
          <p:nvPr/>
        </p:nvSpPr>
        <p:spPr bwMode="auto">
          <a:xfrm flipV="1">
            <a:off x="5551971" y="5254625"/>
            <a:ext cx="1839913" cy="269875"/>
          </a:xfrm>
          <a:prstGeom prst="straightConnector1">
            <a:avLst/>
          </a:prstGeom>
          <a:noFill/>
          <a:ln w="9525" cap="flat" cmpd="sng">
            <a:solidFill>
              <a:srgbClr val="7F7F7F"/>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
        <p:nvSpPr>
          <p:cNvPr id="46" name="直接连接符 31">
            <a:extLst>
              <a:ext uri="{FF2B5EF4-FFF2-40B4-BE49-F238E27FC236}">
                <a16:creationId xmlns:a16="http://schemas.microsoft.com/office/drawing/2014/main" id="{D50E5DBE-93C8-3346-978B-2E6355CC45BD}"/>
              </a:ext>
            </a:extLst>
          </p:cNvPr>
          <p:cNvSpPr>
            <a:spLocks noChangeShapeType="1"/>
          </p:cNvSpPr>
          <p:nvPr/>
        </p:nvSpPr>
        <p:spPr bwMode="auto">
          <a:xfrm>
            <a:off x="1372084" y="3886200"/>
            <a:ext cx="8785225" cy="0"/>
          </a:xfrm>
          <a:prstGeom prst="line">
            <a:avLst/>
          </a:prstGeom>
          <a:noFill/>
          <a:ln w="9525" cap="flat" cmpd="sng">
            <a:solidFill>
              <a:srgbClr val="7F7F7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spTree>
    <p:extLst>
      <p:ext uri="{BB962C8B-B14F-4D97-AF65-F5344CB8AC3E}">
        <p14:creationId xmlns:p14="http://schemas.microsoft.com/office/powerpoint/2010/main" val="30555955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D69FAF6-0575-5B42-B776-E94EB7E7677C}"/>
              </a:ext>
            </a:extLst>
          </p:cNvPr>
          <p:cNvSpPr txBox="1"/>
          <p:nvPr/>
        </p:nvSpPr>
        <p:spPr>
          <a:xfrm>
            <a:off x="1455301" y="4482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2" name="TextBox 1">
            <a:extLst>
              <a:ext uri="{FF2B5EF4-FFF2-40B4-BE49-F238E27FC236}">
                <a16:creationId xmlns:a16="http://schemas.microsoft.com/office/drawing/2014/main" id="{F003D296-F84B-9B45-9E86-2118D47A673D}"/>
              </a:ext>
            </a:extLst>
          </p:cNvPr>
          <p:cNvSpPr txBox="1"/>
          <p:nvPr/>
        </p:nvSpPr>
        <p:spPr>
          <a:xfrm>
            <a:off x="254152" y="1552094"/>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23" name="Rounded Rectangle 7">
            <a:extLst>
              <a:ext uri="{FF2B5EF4-FFF2-40B4-BE49-F238E27FC236}">
                <a16:creationId xmlns:a16="http://schemas.microsoft.com/office/drawing/2014/main" id="{D123D0B2-5CF3-6C4A-8791-46D781C4FE3A}"/>
              </a:ext>
            </a:extLst>
          </p:cNvPr>
          <p:cNvSpPr>
            <a:spLocks noChangeArrowheads="1"/>
          </p:cNvSpPr>
          <p:nvPr/>
        </p:nvSpPr>
        <p:spPr bwMode="auto">
          <a:xfrm>
            <a:off x="2608469" y="2848331"/>
            <a:ext cx="2897188" cy="1113144"/>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关联分析</a:t>
            </a:r>
            <a:endParaRPr lang="en-US" sz="2400" dirty="0">
              <a:solidFill>
                <a:srgbClr val="000000"/>
              </a:solidFill>
              <a:latin typeface="黑体" pitchFamily="49" charset="-122"/>
              <a:ea typeface="黑体" pitchFamily="49" charset="-122"/>
              <a:sym typeface="Calibri" pitchFamily="34" charset="0"/>
            </a:endParaRPr>
          </a:p>
          <a:p>
            <a:pPr algn="ctr"/>
            <a:r>
              <a:rPr lang="en-US" altLang="zh-CN" sz="2400" dirty="0">
                <a:solidFill>
                  <a:srgbClr val="000000"/>
                </a:solidFill>
                <a:latin typeface="黑体" pitchFamily="49" charset="-122"/>
                <a:ea typeface="黑体" pitchFamily="49" charset="-122"/>
                <a:sym typeface="宋体" pitchFamily="2" charset="-122"/>
              </a:rPr>
              <a:t>(</a:t>
            </a:r>
            <a:r>
              <a:rPr lang="en-US" sz="2400" dirty="0">
                <a:solidFill>
                  <a:srgbClr val="000000"/>
                </a:solidFill>
                <a:latin typeface="黑体" pitchFamily="49" charset="-122"/>
                <a:ea typeface="黑体" pitchFamily="49" charset="-122"/>
                <a:sym typeface="Calibri" pitchFamily="34" charset="0"/>
              </a:rPr>
              <a:t>Association Analysis)</a:t>
            </a:r>
          </a:p>
        </p:txBody>
      </p:sp>
      <p:sp>
        <p:nvSpPr>
          <p:cNvPr id="24" name="Rounded Rectangle 8">
            <a:extLst>
              <a:ext uri="{FF2B5EF4-FFF2-40B4-BE49-F238E27FC236}">
                <a16:creationId xmlns:a16="http://schemas.microsoft.com/office/drawing/2014/main" id="{84D99781-A7F3-9546-9995-5A29CB4A0774}"/>
              </a:ext>
            </a:extLst>
          </p:cNvPr>
          <p:cNvSpPr>
            <a:spLocks noChangeArrowheads="1"/>
          </p:cNvSpPr>
          <p:nvPr/>
        </p:nvSpPr>
        <p:spPr bwMode="auto">
          <a:xfrm>
            <a:off x="2608469" y="4363584"/>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聚类</a:t>
            </a:r>
            <a:endParaRPr lang="en-US" sz="2400" dirty="0">
              <a:solidFill>
                <a:srgbClr val="000000"/>
              </a:solidFill>
              <a:latin typeface="黑体" pitchFamily="49" charset="-122"/>
              <a:ea typeface="黑体" pitchFamily="49" charset="-122"/>
              <a:sym typeface="Calibri" pitchFamily="34" charset="0"/>
            </a:endParaRPr>
          </a:p>
          <a:p>
            <a:pPr algn="ctr"/>
            <a:r>
              <a:rPr lang="zh-CN" altLang="en-US" sz="2400" dirty="0">
                <a:solidFill>
                  <a:srgbClr val="000000"/>
                </a:solidFill>
                <a:latin typeface="黑体" pitchFamily="49" charset="-122"/>
                <a:ea typeface="黑体" pitchFamily="49" charset="-122"/>
                <a:sym typeface="宋体" pitchFamily="2" charset="-122"/>
              </a:rPr>
              <a:t>（</a:t>
            </a:r>
            <a:r>
              <a:rPr lang="en-US" sz="2400" dirty="0">
                <a:solidFill>
                  <a:srgbClr val="000000"/>
                </a:solidFill>
                <a:latin typeface="黑体" pitchFamily="49" charset="-122"/>
                <a:ea typeface="黑体" pitchFamily="49" charset="-122"/>
                <a:sym typeface="Calibri" pitchFamily="34" charset="0"/>
              </a:rPr>
              <a:t>Clustering</a:t>
            </a:r>
            <a:r>
              <a:rPr lang="zh-CN" altLang="en-US" sz="2400" dirty="0">
                <a:solidFill>
                  <a:srgbClr val="000000"/>
                </a:solidFill>
                <a:latin typeface="黑体" pitchFamily="49" charset="-122"/>
                <a:ea typeface="黑体" pitchFamily="49" charset="-122"/>
                <a:sym typeface="宋体" pitchFamily="2" charset="-122"/>
              </a:rPr>
              <a:t>）</a:t>
            </a:r>
            <a:endParaRPr lang="en-US" sz="2400" dirty="0">
              <a:solidFill>
                <a:srgbClr val="000000"/>
              </a:solidFill>
              <a:latin typeface="黑体" pitchFamily="49" charset="-122"/>
              <a:ea typeface="黑体" pitchFamily="49" charset="-122"/>
              <a:sym typeface="Calibri" pitchFamily="34" charset="0"/>
            </a:endParaRPr>
          </a:p>
        </p:txBody>
      </p:sp>
      <p:sp>
        <p:nvSpPr>
          <p:cNvPr id="25" name="Rounded Rectangle 9">
            <a:extLst>
              <a:ext uri="{FF2B5EF4-FFF2-40B4-BE49-F238E27FC236}">
                <a16:creationId xmlns:a16="http://schemas.microsoft.com/office/drawing/2014/main" id="{4EFD9FF1-81D2-2747-A56C-A0EAE210C891}"/>
              </a:ext>
            </a:extLst>
          </p:cNvPr>
          <p:cNvSpPr>
            <a:spLocks noChangeArrowheads="1"/>
          </p:cNvSpPr>
          <p:nvPr/>
        </p:nvSpPr>
        <p:spPr bwMode="auto">
          <a:xfrm>
            <a:off x="2608469" y="5582974"/>
            <a:ext cx="2897188" cy="720725"/>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黑体" pitchFamily="49" charset="-122"/>
                <a:ea typeface="黑体" pitchFamily="49" charset="-122"/>
                <a:sym typeface="宋体" pitchFamily="2" charset="-122"/>
              </a:rPr>
              <a:t>离群点分析</a:t>
            </a:r>
            <a:endParaRPr lang="en-US" sz="2400">
              <a:solidFill>
                <a:srgbClr val="000000"/>
              </a:solidFill>
              <a:latin typeface="黑体" pitchFamily="49" charset="-122"/>
              <a:ea typeface="黑体" pitchFamily="49" charset="-122"/>
              <a:sym typeface="Calibri" pitchFamily="34" charset="0"/>
            </a:endParaRPr>
          </a:p>
          <a:p>
            <a:pPr algn="ctr"/>
            <a:r>
              <a:rPr lang="zh-CN" altLang="en-US" sz="2400">
                <a:solidFill>
                  <a:srgbClr val="000000"/>
                </a:solidFill>
                <a:latin typeface="黑体" pitchFamily="49" charset="-122"/>
                <a:ea typeface="黑体" pitchFamily="49" charset="-122"/>
                <a:sym typeface="宋体" pitchFamily="2" charset="-122"/>
              </a:rPr>
              <a:t>（</a:t>
            </a:r>
            <a:r>
              <a:rPr lang="en-US" sz="2400">
                <a:solidFill>
                  <a:srgbClr val="000000"/>
                </a:solidFill>
                <a:latin typeface="黑体" pitchFamily="49" charset="-122"/>
                <a:ea typeface="黑体" pitchFamily="49" charset="-122"/>
                <a:sym typeface="Calibri" pitchFamily="34" charset="0"/>
              </a:rPr>
              <a:t>Outlier Mining</a:t>
            </a:r>
            <a:r>
              <a:rPr lang="zh-CN" altLang="en-US" sz="2400">
                <a:solidFill>
                  <a:srgbClr val="000000"/>
                </a:solidFill>
                <a:latin typeface="黑体" pitchFamily="49" charset="-122"/>
                <a:ea typeface="黑体" pitchFamily="49" charset="-122"/>
                <a:sym typeface="宋体" pitchFamily="2" charset="-122"/>
              </a:rPr>
              <a:t>）</a:t>
            </a:r>
            <a:endParaRPr lang="en-US" sz="2400">
              <a:solidFill>
                <a:srgbClr val="000000"/>
              </a:solidFill>
              <a:latin typeface="黑体" pitchFamily="49" charset="-122"/>
              <a:ea typeface="黑体" pitchFamily="49" charset="-122"/>
              <a:sym typeface="Calibri" pitchFamily="34" charset="0"/>
            </a:endParaRPr>
          </a:p>
        </p:txBody>
      </p:sp>
      <p:sp>
        <p:nvSpPr>
          <p:cNvPr id="26" name="TextBox 8">
            <a:extLst>
              <a:ext uri="{FF2B5EF4-FFF2-40B4-BE49-F238E27FC236}">
                <a16:creationId xmlns:a16="http://schemas.microsoft.com/office/drawing/2014/main" id="{D3708873-0F45-4F46-A75E-AFF7AC799060}"/>
              </a:ext>
            </a:extLst>
          </p:cNvPr>
          <p:cNvSpPr>
            <a:spLocks noChangeArrowheads="1"/>
          </p:cNvSpPr>
          <p:nvPr/>
        </p:nvSpPr>
        <p:spPr bwMode="auto">
          <a:xfrm>
            <a:off x="5895493" y="4195883"/>
            <a:ext cx="4608512"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latin typeface="黑体" pitchFamily="49" charset="-122"/>
                <a:ea typeface="黑体" pitchFamily="49" charset="-122"/>
                <a:sym typeface="宋体" pitchFamily="2" charset="-122"/>
              </a:rPr>
              <a:t>对于无标记的数据，根据</a:t>
            </a:r>
            <a:r>
              <a:rPr lang="zh-CN" altLang="en-US" sz="2400" b="1" dirty="0">
                <a:solidFill>
                  <a:srgbClr val="000000"/>
                </a:solidFill>
                <a:latin typeface="黑体" pitchFamily="49" charset="-122"/>
                <a:ea typeface="黑体" pitchFamily="49" charset="-122"/>
                <a:sym typeface="宋体" pitchFamily="2" charset="-122"/>
              </a:rPr>
              <a:t>“最大化类内相似性、最小化类间相似性”</a:t>
            </a:r>
            <a:r>
              <a:rPr lang="zh-CN" altLang="en-US" sz="2400" dirty="0">
                <a:solidFill>
                  <a:srgbClr val="000000"/>
                </a:solidFill>
                <a:latin typeface="黑体" pitchFamily="49" charset="-122"/>
                <a:ea typeface="黑体" pitchFamily="49" charset="-122"/>
                <a:sym typeface="宋体" pitchFamily="2" charset="-122"/>
              </a:rPr>
              <a:t>的原则进行分组</a:t>
            </a:r>
            <a:endParaRPr lang="en-US" sz="2400" dirty="0">
              <a:solidFill>
                <a:srgbClr val="000000"/>
              </a:solidFill>
              <a:latin typeface="黑体" pitchFamily="49" charset="-122"/>
              <a:ea typeface="黑体" pitchFamily="49" charset="-122"/>
              <a:sym typeface="Calibri" pitchFamily="34" charset="0"/>
            </a:endParaRPr>
          </a:p>
        </p:txBody>
      </p:sp>
      <p:sp>
        <p:nvSpPr>
          <p:cNvPr id="27" name="TextBox 9">
            <a:extLst>
              <a:ext uri="{FF2B5EF4-FFF2-40B4-BE49-F238E27FC236}">
                <a16:creationId xmlns:a16="http://schemas.microsoft.com/office/drawing/2014/main" id="{50407A41-F3A7-E24A-B017-DDAB7A9019E8}"/>
              </a:ext>
            </a:extLst>
          </p:cNvPr>
          <p:cNvSpPr>
            <a:spLocks noChangeArrowheads="1"/>
          </p:cNvSpPr>
          <p:nvPr/>
        </p:nvSpPr>
        <p:spPr bwMode="auto">
          <a:xfrm>
            <a:off x="5888243" y="2828835"/>
            <a:ext cx="4608513" cy="120032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latin typeface="黑体" pitchFamily="49" charset="-122"/>
                <a:ea typeface="黑体" pitchFamily="49" charset="-122"/>
                <a:sym typeface="宋体" pitchFamily="2" charset="-122"/>
              </a:rPr>
              <a:t>分析数据中的</a:t>
            </a:r>
            <a:r>
              <a:rPr lang="zh-CN" altLang="en-US" sz="2400" b="1" dirty="0">
                <a:solidFill>
                  <a:srgbClr val="000000"/>
                </a:solidFill>
                <a:latin typeface="黑体" pitchFamily="49" charset="-122"/>
                <a:ea typeface="黑体" pitchFamily="49" charset="-122"/>
                <a:sym typeface="宋体" pitchFamily="2" charset="-122"/>
              </a:rPr>
              <a:t>“属性</a:t>
            </a:r>
            <a:r>
              <a:rPr lang="en-US" sz="2400" b="1" dirty="0">
                <a:solidFill>
                  <a:srgbClr val="000000"/>
                </a:solidFill>
                <a:latin typeface="黑体" pitchFamily="49" charset="-122"/>
                <a:ea typeface="黑体" pitchFamily="49" charset="-122"/>
                <a:sym typeface="Calibri" pitchFamily="34" charset="0"/>
              </a:rPr>
              <a:t>-</a:t>
            </a:r>
            <a:r>
              <a:rPr lang="zh-CN" altLang="en-US" sz="2400" b="1" dirty="0">
                <a:solidFill>
                  <a:srgbClr val="000000"/>
                </a:solidFill>
                <a:latin typeface="黑体" pitchFamily="49" charset="-122"/>
                <a:ea typeface="黑体" pitchFamily="49" charset="-122"/>
                <a:sym typeface="宋体" pitchFamily="2" charset="-122"/>
              </a:rPr>
              <a:t>值”</a:t>
            </a:r>
            <a:r>
              <a:rPr lang="zh-CN" altLang="en-US" sz="2400" dirty="0">
                <a:solidFill>
                  <a:srgbClr val="000000"/>
                </a:solidFill>
                <a:latin typeface="黑体" pitchFamily="49" charset="-122"/>
                <a:ea typeface="黑体" pitchFamily="49" charset="-122"/>
                <a:sym typeface="宋体" pitchFamily="2" charset="-122"/>
              </a:rPr>
              <a:t>频繁出现的情况，并探究频繁出现的条件</a:t>
            </a:r>
            <a:endParaRPr lang="en-US" sz="2400" dirty="0">
              <a:solidFill>
                <a:srgbClr val="000000"/>
              </a:solidFill>
              <a:latin typeface="黑体" pitchFamily="49" charset="-122"/>
              <a:ea typeface="黑体" pitchFamily="49" charset="-122"/>
              <a:sym typeface="Calibri" pitchFamily="34" charset="0"/>
            </a:endParaRPr>
          </a:p>
        </p:txBody>
      </p:sp>
      <p:sp>
        <p:nvSpPr>
          <p:cNvPr id="47" name="TextBox 10">
            <a:extLst>
              <a:ext uri="{FF2B5EF4-FFF2-40B4-BE49-F238E27FC236}">
                <a16:creationId xmlns:a16="http://schemas.microsoft.com/office/drawing/2014/main" id="{2AF94599-6EB1-774E-A4C1-254CA19E511E}"/>
              </a:ext>
            </a:extLst>
          </p:cNvPr>
          <p:cNvSpPr>
            <a:spLocks noChangeArrowheads="1"/>
          </p:cNvSpPr>
          <p:nvPr/>
        </p:nvSpPr>
        <p:spPr bwMode="auto">
          <a:xfrm>
            <a:off x="5888243" y="5527837"/>
            <a:ext cx="4608513" cy="8309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ea typeface="黑体" pitchFamily="49" charset="-122"/>
                <a:sym typeface="宋体" pitchFamily="2" charset="-122"/>
              </a:rPr>
              <a:t>分析数据集中</a:t>
            </a:r>
            <a:r>
              <a:rPr lang="zh-CN" altLang="en-US" sz="2400" b="1" dirty="0">
                <a:solidFill>
                  <a:srgbClr val="000000"/>
                </a:solidFill>
                <a:ea typeface="黑体" pitchFamily="49" charset="-122"/>
                <a:sym typeface="宋体" pitchFamily="2" charset="-122"/>
              </a:rPr>
              <a:t>与数据一般行为或模型不一致</a:t>
            </a:r>
            <a:r>
              <a:rPr lang="zh-CN" altLang="en-US" sz="2400" dirty="0">
                <a:solidFill>
                  <a:srgbClr val="000000"/>
                </a:solidFill>
                <a:ea typeface="黑体" pitchFamily="49" charset="-122"/>
                <a:sym typeface="宋体" pitchFamily="2" charset="-122"/>
              </a:rPr>
              <a:t>的数据点</a:t>
            </a:r>
            <a:endParaRPr lang="en-US" sz="2400" dirty="0">
              <a:solidFill>
                <a:srgbClr val="000000"/>
              </a:solidFill>
              <a:ea typeface="黑体" pitchFamily="49" charset="-122"/>
              <a:sym typeface="Calibri" pitchFamily="34" charset="0"/>
            </a:endParaRPr>
          </a:p>
        </p:txBody>
      </p:sp>
      <p:sp>
        <p:nvSpPr>
          <p:cNvPr id="48" name="Rounded Rectangle 14">
            <a:extLst>
              <a:ext uri="{FF2B5EF4-FFF2-40B4-BE49-F238E27FC236}">
                <a16:creationId xmlns:a16="http://schemas.microsoft.com/office/drawing/2014/main" id="{1F617EF7-2EC9-A44B-B4C7-60780771999C}"/>
              </a:ext>
            </a:extLst>
          </p:cNvPr>
          <p:cNvSpPr>
            <a:spLocks noChangeArrowheads="1"/>
          </p:cNvSpPr>
          <p:nvPr/>
        </p:nvSpPr>
        <p:spPr bwMode="auto">
          <a:xfrm>
            <a:off x="2608469" y="1573804"/>
            <a:ext cx="2897188" cy="1113144"/>
          </a:xfrm>
          <a:prstGeom prst="roundRect">
            <a:avLst>
              <a:gd name="adj" fmla="val 16667"/>
            </a:avLst>
          </a:prstGeom>
          <a:solidFill>
            <a:srgbClr val="FFFFFF"/>
          </a:solidFill>
          <a:ln w="25400" cap="flat" cmpd="sng">
            <a:solidFill>
              <a:schemeClr val="accent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黑体" pitchFamily="49" charset="-122"/>
                <a:ea typeface="黑体" pitchFamily="49" charset="-122"/>
                <a:sym typeface="宋体" pitchFamily="2" charset="-122"/>
              </a:rPr>
              <a:t>分类与预测</a:t>
            </a:r>
            <a:endParaRPr lang="en-US" altLang="zh-CN" sz="2400" dirty="0">
              <a:solidFill>
                <a:srgbClr val="000000"/>
              </a:solidFill>
              <a:latin typeface="黑体" pitchFamily="49" charset="-122"/>
              <a:ea typeface="黑体" pitchFamily="49" charset="-122"/>
              <a:sym typeface="宋体" pitchFamily="2" charset="-122"/>
            </a:endParaRPr>
          </a:p>
          <a:p>
            <a:pPr algn="ctr"/>
            <a:r>
              <a:rPr lang="zh-CN" altLang="en-US" sz="2400" dirty="0">
                <a:solidFill>
                  <a:srgbClr val="000000"/>
                </a:solidFill>
                <a:latin typeface="黑体" pitchFamily="49" charset="-122"/>
                <a:ea typeface="黑体" pitchFamily="49" charset="-122"/>
                <a:sym typeface="宋体" pitchFamily="2" charset="-122"/>
              </a:rPr>
              <a:t>（</a:t>
            </a:r>
            <a:r>
              <a:rPr lang="en-US" altLang="zh-CN" sz="2400" dirty="0">
                <a:solidFill>
                  <a:srgbClr val="000000"/>
                </a:solidFill>
                <a:latin typeface="黑体" pitchFamily="49" charset="-122"/>
                <a:ea typeface="黑体" pitchFamily="49" charset="-122"/>
                <a:sym typeface="宋体" pitchFamily="2" charset="-122"/>
              </a:rPr>
              <a:t>Classification</a:t>
            </a:r>
            <a:r>
              <a:rPr lang="zh-CN" altLang="en-US" sz="2400" dirty="0">
                <a:solidFill>
                  <a:srgbClr val="000000"/>
                </a:solidFill>
                <a:latin typeface="黑体" pitchFamily="49" charset="-122"/>
                <a:ea typeface="黑体" pitchFamily="49" charset="-122"/>
                <a:sym typeface="宋体" pitchFamily="2" charset="-122"/>
              </a:rPr>
              <a:t> </a:t>
            </a:r>
            <a:r>
              <a:rPr lang="en-US" altLang="zh-CN" sz="2400" dirty="0">
                <a:solidFill>
                  <a:srgbClr val="000000"/>
                </a:solidFill>
                <a:latin typeface="黑体" pitchFamily="49" charset="-122"/>
                <a:ea typeface="黑体" pitchFamily="49" charset="-122"/>
                <a:sym typeface="宋体" pitchFamily="2" charset="-122"/>
              </a:rPr>
              <a:t>and</a:t>
            </a:r>
            <a:r>
              <a:rPr lang="zh-CN" altLang="en-US" sz="2400" dirty="0">
                <a:solidFill>
                  <a:srgbClr val="000000"/>
                </a:solidFill>
                <a:latin typeface="黑体" pitchFamily="49" charset="-122"/>
                <a:ea typeface="黑体" pitchFamily="49" charset="-122"/>
                <a:sym typeface="宋体" pitchFamily="2" charset="-122"/>
              </a:rPr>
              <a:t> </a:t>
            </a:r>
            <a:r>
              <a:rPr lang="en-US" altLang="zh-CN" sz="2400" dirty="0">
                <a:solidFill>
                  <a:srgbClr val="000000"/>
                </a:solidFill>
                <a:latin typeface="黑体" pitchFamily="49" charset="-122"/>
                <a:ea typeface="黑体" pitchFamily="49" charset="-122"/>
                <a:sym typeface="宋体" pitchFamily="2" charset="-122"/>
              </a:rPr>
              <a:t>Prediction</a:t>
            </a:r>
            <a:r>
              <a:rPr lang="zh-CN" altLang="en-US" sz="2400" dirty="0">
                <a:solidFill>
                  <a:srgbClr val="000000"/>
                </a:solidFill>
                <a:latin typeface="黑体" pitchFamily="49" charset="-122"/>
                <a:ea typeface="黑体" pitchFamily="49" charset="-122"/>
                <a:sym typeface="宋体" pitchFamily="2" charset="-122"/>
              </a:rPr>
              <a:t>）</a:t>
            </a:r>
            <a:endParaRPr lang="en-US" sz="2400" dirty="0">
              <a:solidFill>
                <a:srgbClr val="000000"/>
              </a:solidFill>
              <a:latin typeface="黑体" pitchFamily="49" charset="-122"/>
              <a:ea typeface="黑体" pitchFamily="49" charset="-122"/>
              <a:sym typeface="Calibri" pitchFamily="34" charset="0"/>
            </a:endParaRPr>
          </a:p>
        </p:txBody>
      </p:sp>
      <p:sp>
        <p:nvSpPr>
          <p:cNvPr id="49" name="TextBox 12">
            <a:extLst>
              <a:ext uri="{FF2B5EF4-FFF2-40B4-BE49-F238E27FC236}">
                <a16:creationId xmlns:a16="http://schemas.microsoft.com/office/drawing/2014/main" id="{A15315B1-043E-C14D-885C-F4B3AD725FAE}"/>
              </a:ext>
            </a:extLst>
          </p:cNvPr>
          <p:cNvSpPr>
            <a:spLocks noChangeArrowheads="1"/>
          </p:cNvSpPr>
          <p:nvPr/>
        </p:nvSpPr>
        <p:spPr bwMode="auto">
          <a:xfrm>
            <a:off x="5888244" y="1782927"/>
            <a:ext cx="4608513"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dirty="0">
                <a:solidFill>
                  <a:srgbClr val="000000"/>
                </a:solidFill>
                <a:ea typeface="黑体" pitchFamily="49" charset="-122"/>
                <a:sym typeface="宋体" pitchFamily="2" charset="-122"/>
              </a:rPr>
              <a:t>对未分类数据进行属性预测</a:t>
            </a:r>
          </a:p>
        </p:txBody>
      </p:sp>
      <p:sp>
        <p:nvSpPr>
          <p:cNvPr id="3" name="TextBox 2">
            <a:extLst>
              <a:ext uri="{FF2B5EF4-FFF2-40B4-BE49-F238E27FC236}">
                <a16:creationId xmlns:a16="http://schemas.microsoft.com/office/drawing/2014/main" id="{53EBFAAF-684F-B943-AF1A-C01235C0D589}"/>
              </a:ext>
            </a:extLst>
          </p:cNvPr>
          <p:cNvSpPr txBox="1"/>
          <p:nvPr/>
        </p:nvSpPr>
        <p:spPr>
          <a:xfrm>
            <a:off x="254152" y="3730641"/>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描述性任务</a:t>
            </a:r>
            <a:endParaRPr lang="en-US" sz="2400" dirty="0">
              <a:latin typeface="SimHei" panose="02010609060101010101" pitchFamily="49" charset="-122"/>
              <a:ea typeface="SimHei" panose="02010609060101010101" pitchFamily="49" charset="-122"/>
            </a:endParaRPr>
          </a:p>
        </p:txBody>
      </p:sp>
      <p:sp>
        <p:nvSpPr>
          <p:cNvPr id="5" name="Left Brace 4">
            <a:extLst>
              <a:ext uri="{FF2B5EF4-FFF2-40B4-BE49-F238E27FC236}">
                <a16:creationId xmlns:a16="http://schemas.microsoft.com/office/drawing/2014/main" id="{E10B19AF-18DB-934D-95A8-6A32AFEB7080}"/>
              </a:ext>
            </a:extLst>
          </p:cNvPr>
          <p:cNvSpPr/>
          <p:nvPr/>
        </p:nvSpPr>
        <p:spPr>
          <a:xfrm>
            <a:off x="1996107" y="1821501"/>
            <a:ext cx="417444" cy="427994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975644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5">
            <a:extLst>
              <a:ext uri="{FF2B5EF4-FFF2-40B4-BE49-F238E27FC236}">
                <a16:creationId xmlns:a16="http://schemas.microsoft.com/office/drawing/2014/main" id="{C9E5CD6A-95AC-4D4C-8EC6-272CCDDD3E0A}"/>
              </a:ext>
            </a:extLst>
          </p:cNvPr>
          <p:cNvSpPr>
            <a:spLocks noChangeArrowheads="1"/>
          </p:cNvSpPr>
          <p:nvPr/>
        </p:nvSpPr>
        <p:spPr bwMode="auto">
          <a:xfrm>
            <a:off x="3432505" y="2256444"/>
            <a:ext cx="3073400" cy="720725"/>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分类</a:t>
            </a: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Classification</a:t>
            </a: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p>
        </p:txBody>
      </p:sp>
      <p:sp>
        <p:nvSpPr>
          <p:cNvPr id="5" name="TextBox 14">
            <a:extLst>
              <a:ext uri="{FF2B5EF4-FFF2-40B4-BE49-F238E27FC236}">
                <a16:creationId xmlns:a16="http://schemas.microsoft.com/office/drawing/2014/main" id="{BA8A12F1-6BAA-204A-82B9-B7BCC4912002}"/>
              </a:ext>
            </a:extLst>
          </p:cNvPr>
          <p:cNvSpPr>
            <a:spLocks noChangeArrowheads="1"/>
          </p:cNvSpPr>
          <p:nvPr/>
        </p:nvSpPr>
        <p:spPr bwMode="auto">
          <a:xfrm>
            <a:off x="6786893" y="1494255"/>
            <a:ext cx="4608512" cy="2245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使用能够</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描述并区分数据类别或概念</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的模型，</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预测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数据中标记</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未知</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的对象。模型的导出</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基于对训练数据集</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的分析。</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6" name="Rounded Rectangle 7">
            <a:extLst>
              <a:ext uri="{FF2B5EF4-FFF2-40B4-BE49-F238E27FC236}">
                <a16:creationId xmlns:a16="http://schemas.microsoft.com/office/drawing/2014/main" id="{0158C41C-76F2-9D46-B976-0A2334EC82B0}"/>
              </a:ext>
            </a:extLst>
          </p:cNvPr>
          <p:cNvSpPr>
            <a:spLocks noChangeArrowheads="1"/>
          </p:cNvSpPr>
          <p:nvPr/>
        </p:nvSpPr>
        <p:spPr bwMode="auto">
          <a:xfrm>
            <a:off x="3432505" y="4632292"/>
            <a:ext cx="3073400" cy="1331982"/>
          </a:xfrm>
          <a:prstGeom prst="roundRect">
            <a:avLst>
              <a:gd name="adj" fmla="val 16667"/>
            </a:avLst>
          </a:prstGeom>
          <a:solidFill>
            <a:srgbClr val="FFFFFF"/>
          </a:solidFill>
          <a:ln w="25400" cap="flat" cmpd="sng">
            <a:solidFill>
              <a:srgbClr val="9BBB59"/>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演化分析</a:t>
            </a:r>
          </a:p>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r>
              <a:rPr lang="en-US" sz="2400" dirty="0">
                <a:solidFill>
                  <a:srgbClr val="000000"/>
                </a:solidFill>
                <a:latin typeface="SimHei" panose="02010609060101010101" pitchFamily="49" charset="-122"/>
                <a:ea typeface="SimHei" panose="02010609060101010101" pitchFamily="49" charset="-122"/>
                <a:sym typeface="Calibri" pitchFamily="34" charset="0"/>
              </a:rPr>
              <a:t>Evolution Analysis</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p>
        </p:txBody>
      </p:sp>
      <p:sp>
        <p:nvSpPr>
          <p:cNvPr id="7" name="TextBox 16">
            <a:extLst>
              <a:ext uri="{FF2B5EF4-FFF2-40B4-BE49-F238E27FC236}">
                <a16:creationId xmlns:a16="http://schemas.microsoft.com/office/drawing/2014/main" id="{982E1B16-E5D6-DB42-8714-9D82D3B064C8}"/>
              </a:ext>
            </a:extLst>
          </p:cNvPr>
          <p:cNvSpPr>
            <a:spLocks noChangeArrowheads="1"/>
          </p:cNvSpPr>
          <p:nvPr/>
        </p:nvSpPr>
        <p:spPr bwMode="auto">
          <a:xfrm>
            <a:off x="6786893" y="4175732"/>
            <a:ext cx="4608512" cy="224510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50000"/>
              </a:lnSpc>
            </a:pP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分析数据随</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时空变化</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所形成的</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演变规律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（单调、周期等），并对其</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建模</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，使用模型对</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未知时空位置</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的数据进行</a:t>
            </a:r>
            <a:r>
              <a:rPr lang="zh-CN" altLang="en-US" sz="2400" b="1" dirty="0">
                <a:solidFill>
                  <a:srgbClr val="000000"/>
                </a:solidFill>
                <a:latin typeface="SimHei" panose="02010609060101010101" pitchFamily="49" charset="-122"/>
                <a:ea typeface="SimHei" panose="02010609060101010101" pitchFamily="49" charset="-122"/>
                <a:sym typeface="宋体" pitchFamily="2" charset="-122"/>
              </a:rPr>
              <a:t>预测</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8" name="TextBox 7">
            <a:extLst>
              <a:ext uri="{FF2B5EF4-FFF2-40B4-BE49-F238E27FC236}">
                <a16:creationId xmlns:a16="http://schemas.microsoft.com/office/drawing/2014/main" id="{5812B178-CD61-E84A-B23B-04E5E949AD38}"/>
              </a:ext>
            </a:extLst>
          </p:cNvPr>
          <p:cNvSpPr txBox="1"/>
          <p:nvPr/>
        </p:nvSpPr>
        <p:spPr>
          <a:xfrm>
            <a:off x="993636" y="3871114"/>
            <a:ext cx="1723549"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预测性任务</a:t>
            </a:r>
            <a:endParaRPr lang="en-US" sz="2400" dirty="0">
              <a:latin typeface="SimHei" panose="02010609060101010101" pitchFamily="49" charset="-122"/>
              <a:ea typeface="SimHei" panose="02010609060101010101" pitchFamily="49" charset="-122"/>
            </a:endParaRPr>
          </a:p>
        </p:txBody>
      </p:sp>
      <p:sp>
        <p:nvSpPr>
          <p:cNvPr id="9" name="TextBox 8">
            <a:extLst>
              <a:ext uri="{FF2B5EF4-FFF2-40B4-BE49-F238E27FC236}">
                <a16:creationId xmlns:a16="http://schemas.microsoft.com/office/drawing/2014/main" id="{000274C5-F2FE-7143-B023-DDDAFF3CC0E3}"/>
              </a:ext>
            </a:extLst>
          </p:cNvPr>
          <p:cNvSpPr txBox="1"/>
          <p:nvPr/>
        </p:nvSpPr>
        <p:spPr>
          <a:xfrm>
            <a:off x="1301413" y="4482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BF593385-71F2-FB46-ACEE-9D1131A8958E}"/>
              </a:ext>
            </a:extLst>
          </p:cNvPr>
          <p:cNvSpPr txBox="1"/>
          <p:nvPr/>
        </p:nvSpPr>
        <p:spPr>
          <a:xfrm>
            <a:off x="839748" y="1494255"/>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sp>
        <p:nvSpPr>
          <p:cNvPr id="11" name="Left Brace 10">
            <a:extLst>
              <a:ext uri="{FF2B5EF4-FFF2-40B4-BE49-F238E27FC236}">
                <a16:creationId xmlns:a16="http://schemas.microsoft.com/office/drawing/2014/main" id="{8C6DF5E1-992F-BB4A-8A6B-45C2DEA30040}"/>
              </a:ext>
            </a:extLst>
          </p:cNvPr>
          <p:cNvSpPr/>
          <p:nvPr/>
        </p:nvSpPr>
        <p:spPr>
          <a:xfrm>
            <a:off x="2780937" y="2432173"/>
            <a:ext cx="505387" cy="33395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9932832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000274C5-F2FE-7143-B023-DDDAFF3CC0E3}"/>
              </a:ext>
            </a:extLst>
          </p:cNvPr>
          <p:cNvSpPr txBox="1"/>
          <p:nvPr/>
        </p:nvSpPr>
        <p:spPr>
          <a:xfrm>
            <a:off x="1455301" y="448234"/>
            <a:ext cx="141577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数据分析</a:t>
            </a:r>
            <a:endParaRPr lang="en-US" altLang="zh-CN" sz="2400" dirty="0">
              <a:latin typeface="SimHei" panose="02010609060101010101" pitchFamily="49" charset="-122"/>
              <a:ea typeface="SimHei" panose="02010609060101010101" pitchFamily="49" charset="-122"/>
            </a:endParaRPr>
          </a:p>
        </p:txBody>
      </p:sp>
      <p:sp>
        <p:nvSpPr>
          <p:cNvPr id="10" name="TextBox 9">
            <a:extLst>
              <a:ext uri="{FF2B5EF4-FFF2-40B4-BE49-F238E27FC236}">
                <a16:creationId xmlns:a16="http://schemas.microsoft.com/office/drawing/2014/main" id="{BF593385-71F2-FB46-ACEE-9D1131A8958E}"/>
              </a:ext>
            </a:extLst>
          </p:cNvPr>
          <p:cNvSpPr txBox="1"/>
          <p:nvPr/>
        </p:nvSpPr>
        <p:spPr>
          <a:xfrm>
            <a:off x="814342" y="1541754"/>
            <a:ext cx="1877437" cy="461665"/>
          </a:xfrm>
          <a:prstGeom prst="rect">
            <a:avLst/>
          </a:prstGeom>
          <a:noFill/>
        </p:spPr>
        <p:txBody>
          <a:bodyPr wrap="none" rtlCol="0">
            <a:spAutoFit/>
          </a:bodyPr>
          <a:lstStyle/>
          <a:p>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、数据挖掘</a:t>
            </a:r>
            <a:endParaRPr lang="en-US" sz="2400" dirty="0">
              <a:latin typeface="SimHei" panose="02010609060101010101" pitchFamily="49" charset="-122"/>
              <a:ea typeface="SimHei" panose="02010609060101010101" pitchFamily="49" charset="-122"/>
            </a:endParaRPr>
          </a:p>
        </p:txBody>
      </p:sp>
      <p:pic>
        <p:nvPicPr>
          <p:cNvPr id="12" name="Picture 5" descr="Bayes.jpeg">
            <a:extLst>
              <a:ext uri="{FF2B5EF4-FFF2-40B4-BE49-F238E27FC236}">
                <a16:creationId xmlns:a16="http://schemas.microsoft.com/office/drawing/2014/main" id="{04436728-D3EF-3549-A135-4316F0ADD56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68030" y="1772587"/>
            <a:ext cx="1212850" cy="1300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6" descr="W020111025382453952686.jpg">
            <a:extLst>
              <a:ext uri="{FF2B5EF4-FFF2-40B4-BE49-F238E27FC236}">
                <a16:creationId xmlns:a16="http://schemas.microsoft.com/office/drawing/2014/main" id="{AF518858-3E90-0040-A255-0AFE25571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6305" y="3572812"/>
            <a:ext cx="920750" cy="1295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7" descr="01300000187059122507184121086.gif">
            <a:extLst>
              <a:ext uri="{FF2B5EF4-FFF2-40B4-BE49-F238E27FC236}">
                <a16:creationId xmlns:a16="http://schemas.microsoft.com/office/drawing/2014/main" id="{18565301-7731-2846-9F0A-141D83893C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7580" y="5325412"/>
            <a:ext cx="735013" cy="1008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ounded Rectangle 8">
            <a:extLst>
              <a:ext uri="{FF2B5EF4-FFF2-40B4-BE49-F238E27FC236}">
                <a16:creationId xmlns:a16="http://schemas.microsoft.com/office/drawing/2014/main" id="{D3A48694-23E3-2D41-834C-1344081C23FA}"/>
              </a:ext>
            </a:extLst>
          </p:cNvPr>
          <p:cNvSpPr>
            <a:spLocks noChangeArrowheads="1"/>
          </p:cNvSpPr>
          <p:nvPr/>
        </p:nvSpPr>
        <p:spPr bwMode="auto">
          <a:xfrm>
            <a:off x="4750743" y="1822654"/>
            <a:ext cx="3168650" cy="1210303"/>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统计方法</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（回归分析；参数估计）</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6" name="Rounded Rectangle 9">
            <a:extLst>
              <a:ext uri="{FF2B5EF4-FFF2-40B4-BE49-F238E27FC236}">
                <a16:creationId xmlns:a16="http://schemas.microsoft.com/office/drawing/2014/main" id="{9D06F27C-FE63-9A46-8BD2-AE0C095591E2}"/>
              </a:ext>
            </a:extLst>
          </p:cNvPr>
          <p:cNvSpPr>
            <a:spLocks noChangeArrowheads="1"/>
          </p:cNvSpPr>
          <p:nvPr/>
        </p:nvSpPr>
        <p:spPr bwMode="auto">
          <a:xfrm>
            <a:off x="4750743" y="3788712"/>
            <a:ext cx="3168650" cy="8636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机器学习</a:t>
            </a:r>
            <a:endParaRPr lang="en-US" sz="240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（决策树；神经网络）</a:t>
            </a:r>
            <a:endParaRPr lang="en-US" sz="240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7" name="Rounded Rectangle 10">
            <a:extLst>
              <a:ext uri="{FF2B5EF4-FFF2-40B4-BE49-F238E27FC236}">
                <a16:creationId xmlns:a16="http://schemas.microsoft.com/office/drawing/2014/main" id="{D1D0C050-1C35-6448-849B-9505BDAB2071}"/>
              </a:ext>
            </a:extLst>
          </p:cNvPr>
          <p:cNvSpPr>
            <a:spLocks noChangeArrowheads="1"/>
          </p:cNvSpPr>
          <p:nvPr/>
        </p:nvSpPr>
        <p:spPr bwMode="auto">
          <a:xfrm>
            <a:off x="4750743" y="5444475"/>
            <a:ext cx="3168650" cy="865187"/>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算法方法</a:t>
            </a:r>
            <a:endParaRPr lang="en-US" sz="2400">
              <a:solidFill>
                <a:srgbClr val="000000"/>
              </a:solidFill>
              <a:latin typeface="SimHei" panose="02010609060101010101" pitchFamily="49" charset="-122"/>
              <a:ea typeface="SimHei" panose="02010609060101010101" pitchFamily="49" charset="-122"/>
              <a:sym typeface="Calibri" pitchFamily="34" charset="0"/>
            </a:endParaRPr>
          </a:p>
          <a:p>
            <a:pPr algn="ct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K-means</a:t>
            </a:r>
            <a:r>
              <a:rPr lang="zh-CN" altLang="en-US" sz="2400">
                <a:solidFill>
                  <a:srgbClr val="000000"/>
                </a:solidFill>
                <a:latin typeface="SimHei" panose="02010609060101010101" pitchFamily="49" charset="-122"/>
                <a:ea typeface="SimHei" panose="02010609060101010101" pitchFamily="49" charset="-122"/>
                <a:sym typeface="宋体" pitchFamily="2" charset="-122"/>
              </a:rPr>
              <a:t>，</a:t>
            </a:r>
            <a:r>
              <a:rPr lang="en-US" sz="2400">
                <a:solidFill>
                  <a:srgbClr val="000000"/>
                </a:solidFill>
                <a:latin typeface="SimHei" panose="02010609060101010101" pitchFamily="49" charset="-122"/>
                <a:ea typeface="SimHei" panose="02010609060101010101" pitchFamily="49" charset="-122"/>
                <a:sym typeface="Calibri" pitchFamily="34" charset="0"/>
              </a:rPr>
              <a:t>K-</a:t>
            </a:r>
            <a:r>
              <a:rPr lang="zh-CN" altLang="en-US" sz="2400">
                <a:solidFill>
                  <a:srgbClr val="000000"/>
                </a:solidFill>
                <a:latin typeface="SimHei" panose="02010609060101010101" pitchFamily="49" charset="-122"/>
                <a:ea typeface="SimHei" panose="02010609060101010101" pitchFamily="49" charset="-122"/>
                <a:sym typeface="宋体" pitchFamily="2" charset="-122"/>
              </a:rPr>
              <a:t>最近邻）</a:t>
            </a:r>
            <a:endParaRPr lang="en-US" sz="240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8" name="Rounded Rectangle 11">
            <a:extLst>
              <a:ext uri="{FF2B5EF4-FFF2-40B4-BE49-F238E27FC236}">
                <a16:creationId xmlns:a16="http://schemas.microsoft.com/office/drawing/2014/main" id="{4DBD151F-B234-0348-A4A2-98CD0EB0C486}"/>
              </a:ext>
            </a:extLst>
          </p:cNvPr>
          <p:cNvSpPr>
            <a:spLocks noChangeArrowheads="1"/>
          </p:cNvSpPr>
          <p:nvPr/>
        </p:nvSpPr>
        <p:spPr bwMode="auto">
          <a:xfrm>
            <a:off x="8170217" y="2616343"/>
            <a:ext cx="2655888" cy="1295400"/>
          </a:xfrm>
          <a:prstGeom prst="roundRect">
            <a:avLst>
              <a:gd name="adj" fmla="val 16667"/>
            </a:avLst>
          </a:prstGeom>
          <a:solidFill>
            <a:srgbClr val="FFFFFF"/>
          </a:solidFill>
          <a:ln w="25400" cap="flat" cmpd="sng">
            <a:solidFill>
              <a:srgbClr val="7F7F7F"/>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r>
              <a:rPr lang="en-US" sz="2400" dirty="0">
                <a:solidFill>
                  <a:srgbClr val="000000"/>
                </a:solidFill>
                <a:latin typeface="SimHei" panose="02010609060101010101" pitchFamily="49" charset="-122"/>
                <a:ea typeface="SimHei" panose="02010609060101010101" pitchFamily="49" charset="-122"/>
                <a:sym typeface="Calibri" pitchFamily="34" charset="0"/>
              </a:rPr>
              <a:t> </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统计学习方法</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a:p>
            <a:pPr algn="ctr"/>
            <a:r>
              <a:rPr lang="en-US" altLang="zh-CN" sz="2400" dirty="0">
                <a:solidFill>
                  <a:srgbClr val="000000"/>
                </a:solidFill>
                <a:latin typeface="SimHei" panose="02010609060101010101" pitchFamily="49" charset="-122"/>
                <a:ea typeface="SimHei" panose="02010609060101010101" pitchFamily="49" charset="-122"/>
                <a:sym typeface="宋体" pitchFamily="2" charset="-122"/>
              </a:rPr>
              <a:t>(</a:t>
            </a:r>
            <a:r>
              <a:rPr lang="zh-CN" altLang="en-US" sz="2400" dirty="0">
                <a:solidFill>
                  <a:srgbClr val="000000"/>
                </a:solidFill>
                <a:latin typeface="SimHei" panose="02010609060101010101" pitchFamily="49" charset="-122"/>
                <a:ea typeface="SimHei" panose="02010609060101010101" pitchFamily="49" charset="-122"/>
                <a:sym typeface="宋体" pitchFamily="2" charset="-122"/>
              </a:rPr>
              <a:t>概率模型；贝叶斯网络</a:t>
            </a:r>
            <a:r>
              <a:rPr lang="en-US" altLang="zh-CN" sz="2400">
                <a:solidFill>
                  <a:srgbClr val="000000"/>
                </a:solidFill>
                <a:latin typeface="SimHei" panose="02010609060101010101" pitchFamily="49" charset="-122"/>
                <a:ea typeface="SimHei" panose="02010609060101010101" pitchFamily="49" charset="-122"/>
                <a:sym typeface="宋体" pitchFamily="2" charset="-122"/>
              </a:rPr>
              <a:t>)</a:t>
            </a:r>
            <a:endParaRPr lang="en-US" sz="2400" dirty="0">
              <a:solidFill>
                <a:srgbClr val="000000"/>
              </a:solidFill>
              <a:latin typeface="SimHei" panose="02010609060101010101" pitchFamily="49" charset="-122"/>
              <a:ea typeface="SimHei" panose="02010609060101010101" pitchFamily="49" charset="-122"/>
              <a:sym typeface="Calibri" pitchFamily="34" charset="0"/>
            </a:endParaRPr>
          </a:p>
        </p:txBody>
      </p:sp>
      <p:sp>
        <p:nvSpPr>
          <p:cNvPr id="19" name="Double Bracket 12">
            <a:extLst>
              <a:ext uri="{FF2B5EF4-FFF2-40B4-BE49-F238E27FC236}">
                <a16:creationId xmlns:a16="http://schemas.microsoft.com/office/drawing/2014/main" id="{A8592E55-C07B-7748-9575-A54D3E5EC802}"/>
              </a:ext>
            </a:extLst>
          </p:cNvPr>
          <p:cNvSpPr>
            <a:spLocks noChangeArrowheads="1"/>
          </p:cNvSpPr>
          <p:nvPr/>
        </p:nvSpPr>
        <p:spPr bwMode="auto">
          <a:xfrm>
            <a:off x="7981305" y="2955275"/>
            <a:ext cx="3033713" cy="617537"/>
          </a:xfrm>
          <a:prstGeom prst="bracketPair">
            <a:avLst>
              <a:gd name="adj" fmla="val 11755"/>
            </a:avLst>
          </a:prstGeom>
          <a:noFill/>
          <a:ln w="25400" cap="flat" cmpd="sng">
            <a:solidFill>
              <a:schemeClr val="accent2"/>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p>
            <a:pPr algn="ctr"/>
            <a:endParaRPr lang="zh-CN" altLang="zh-CN" sz="2400">
              <a:latin typeface="SimHei" panose="02010609060101010101" pitchFamily="49" charset="-122"/>
              <a:ea typeface="SimHei" panose="02010609060101010101" pitchFamily="49" charset="-122"/>
              <a:sym typeface="Calibri" pitchFamily="34" charset="0"/>
            </a:endParaRPr>
          </a:p>
        </p:txBody>
      </p:sp>
      <p:sp>
        <p:nvSpPr>
          <p:cNvPr id="2" name="TextBox 1">
            <a:extLst>
              <a:ext uri="{FF2B5EF4-FFF2-40B4-BE49-F238E27FC236}">
                <a16:creationId xmlns:a16="http://schemas.microsoft.com/office/drawing/2014/main" id="{23366D55-417D-FB4E-A01C-99FF3D2F4841}"/>
              </a:ext>
            </a:extLst>
          </p:cNvPr>
          <p:cNvSpPr txBox="1"/>
          <p:nvPr/>
        </p:nvSpPr>
        <p:spPr>
          <a:xfrm>
            <a:off x="581195" y="3664167"/>
            <a:ext cx="264687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数据挖掘中的方法</a:t>
            </a:r>
            <a:endParaRPr lang="en-US" sz="24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0060996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8D67D5E-6DC7-2B42-B757-F9A66AB4940E}"/>
              </a:ext>
            </a:extLst>
          </p:cNvPr>
          <p:cNvPicPr>
            <a:picLocks noChangeAspect="1"/>
          </p:cNvPicPr>
          <p:nvPr/>
        </p:nvPicPr>
        <p:blipFill>
          <a:blip r:embed="rId3"/>
          <a:stretch>
            <a:fillRect/>
          </a:stretch>
        </p:blipFill>
        <p:spPr>
          <a:xfrm>
            <a:off x="1527879" y="3406962"/>
            <a:ext cx="8943947" cy="2708577"/>
          </a:xfrm>
          <a:prstGeom prst="rect">
            <a:avLst/>
          </a:prstGeom>
        </p:spPr>
      </p:pic>
      <p:sp>
        <p:nvSpPr>
          <p:cNvPr id="5" name="TextBox 4">
            <a:extLst>
              <a:ext uri="{FF2B5EF4-FFF2-40B4-BE49-F238E27FC236}">
                <a16:creationId xmlns:a16="http://schemas.microsoft.com/office/drawing/2014/main" id="{DC2ED534-138B-014F-A15F-1597338EDFFB}"/>
              </a:ext>
            </a:extLst>
          </p:cNvPr>
          <p:cNvSpPr txBox="1"/>
          <p:nvPr/>
        </p:nvSpPr>
        <p:spPr>
          <a:xfrm>
            <a:off x="1527879" y="2316800"/>
            <a:ext cx="6801862"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中位数：样本从小到大排列后处于中间位置的值</a:t>
            </a:r>
            <a:endParaRPr lang="en-US" altLang="zh-CN" sz="2400" dirty="0">
              <a:latin typeface="SimHei" panose="02010609060101010101" pitchFamily="49" charset="-122"/>
              <a:ea typeface="SimHei" panose="02010609060101010101" pitchFamily="49" charset="-122"/>
            </a:endParaRPr>
          </a:p>
        </p:txBody>
      </p:sp>
      <p:sp>
        <p:nvSpPr>
          <p:cNvPr id="6" name="TextBox 5">
            <a:extLst>
              <a:ext uri="{FF2B5EF4-FFF2-40B4-BE49-F238E27FC236}">
                <a16:creationId xmlns:a16="http://schemas.microsoft.com/office/drawing/2014/main" id="{40167BBD-B5BA-244F-97D4-72B79D4F9A05}"/>
              </a:ext>
            </a:extLst>
          </p:cNvPr>
          <p:cNvSpPr txBox="1"/>
          <p:nvPr/>
        </p:nvSpPr>
        <p:spPr>
          <a:xfrm>
            <a:off x="1527879" y="3046991"/>
            <a:ext cx="5416868"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众数：一组数据中出现次数最多的数值</a:t>
            </a:r>
            <a:endParaRPr lang="en-US" sz="2400" dirty="0">
              <a:latin typeface="SimHei" panose="02010609060101010101" pitchFamily="49" charset="-122"/>
              <a:ea typeface="SimHei" panose="02010609060101010101" pitchFamily="49" charset="-122"/>
            </a:endParaRPr>
          </a:p>
        </p:txBody>
      </p:sp>
      <p:grpSp>
        <p:nvGrpSpPr>
          <p:cNvPr id="9" name="Group 8">
            <a:extLst>
              <a:ext uri="{FF2B5EF4-FFF2-40B4-BE49-F238E27FC236}">
                <a16:creationId xmlns:a16="http://schemas.microsoft.com/office/drawing/2014/main" id="{650A73C2-E67C-8642-82A5-A3C0ADA9CAC2}"/>
              </a:ext>
            </a:extLst>
          </p:cNvPr>
          <p:cNvGrpSpPr/>
          <p:nvPr/>
        </p:nvGrpSpPr>
        <p:grpSpPr>
          <a:xfrm>
            <a:off x="1527879" y="1261891"/>
            <a:ext cx="8558069" cy="1100558"/>
            <a:chOff x="1388958" y="635720"/>
            <a:chExt cx="8558069" cy="1100558"/>
          </a:xfrm>
        </p:grpSpPr>
        <p:sp>
          <p:nvSpPr>
            <p:cNvPr id="4" name="TextBox 3">
              <a:extLst>
                <a:ext uri="{FF2B5EF4-FFF2-40B4-BE49-F238E27FC236}">
                  <a16:creationId xmlns:a16="http://schemas.microsoft.com/office/drawing/2014/main" id="{C92BB213-5B1C-4F48-A443-FE9B66157F72}"/>
                </a:ext>
              </a:extLst>
            </p:cNvPr>
            <p:cNvSpPr txBox="1"/>
            <p:nvPr/>
          </p:nvSpPr>
          <p:spPr>
            <a:xfrm>
              <a:off x="1388958" y="955168"/>
              <a:ext cx="1107996"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均值：</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353313EE-D483-FA4F-BC3F-7AE351429968}"/>
                    </a:ext>
                  </a:extLst>
                </p:cNvPr>
                <p:cNvSpPr txBox="1"/>
                <p:nvPr/>
              </p:nvSpPr>
              <p:spPr>
                <a:xfrm>
                  <a:off x="2496954" y="635720"/>
                  <a:ext cx="1994841"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𝑥</m:t>
                            </m:r>
                          </m:e>
                        </m:acc>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r>
                              <a:rPr lang="en-US" altLang="zh-CN" sz="2400" i="1">
                                <a:latin typeface="Cambria Math" panose="02040503050406030204" pitchFamily="18" charset="0"/>
                              </a:rPr>
                              <m:t>𝑛</m:t>
                            </m:r>
                          </m:den>
                        </m:f>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m:rPr>
                                <m:nor/>
                              </m:rPr>
                              <a:rPr lang="en-US" altLang="zh-CN" sz="2400" i="1" dirty="0" smtClean="0">
                                <a:latin typeface="SimHei" panose="02010609060101010101" pitchFamily="49" charset="-122"/>
                                <a:ea typeface="SimHei" panose="02010609060101010101" pitchFamily="49" charset="-122"/>
                              </a:rPr>
                              <m:t>x</m:t>
                            </m:r>
                            <m:r>
                              <m:rPr>
                                <m:nor/>
                              </m:rPr>
                              <a:rPr lang="en-US" altLang="zh-CN" sz="2400" b="0" i="1" baseline="-25000" dirty="0" smtClean="0">
                                <a:latin typeface="SimHei" panose="02010609060101010101" pitchFamily="49" charset="-122"/>
                                <a:ea typeface="SimHei" panose="02010609060101010101" pitchFamily="49" charset="-122"/>
                              </a:rPr>
                              <m:t>i</m:t>
                            </m:r>
                          </m:e>
                        </m:nary>
                      </m:oMath>
                    </m:oMathPara>
                  </a14:m>
                  <a:endParaRPr lang="en-US" sz="2400" i="1" dirty="0">
                    <a:latin typeface="SimHei" panose="02010609060101010101" pitchFamily="49" charset="-122"/>
                    <a:ea typeface="SimHei" panose="02010609060101010101" pitchFamily="49" charset="-122"/>
                  </a:endParaRPr>
                </a:p>
              </p:txBody>
            </p:sp>
          </mc:Choice>
          <mc:Fallback>
            <p:sp>
              <p:nvSpPr>
                <p:cNvPr id="7" name="TextBox 6">
                  <a:extLst>
                    <a:ext uri="{FF2B5EF4-FFF2-40B4-BE49-F238E27FC236}">
                      <a16:creationId xmlns:a16="http://schemas.microsoft.com/office/drawing/2014/main" id="{353313EE-D483-FA4F-BC3F-7AE351429968}"/>
                    </a:ext>
                  </a:extLst>
                </p:cNvPr>
                <p:cNvSpPr txBox="1">
                  <a:spLocks noRot="1" noChangeAspect="1" noMove="1" noResize="1" noEditPoints="1" noAdjustHandles="1" noChangeArrowheads="1" noChangeShapeType="1" noTextEdit="1"/>
                </p:cNvSpPr>
                <p:nvPr/>
              </p:nvSpPr>
              <p:spPr>
                <a:xfrm>
                  <a:off x="2496954" y="635720"/>
                  <a:ext cx="1994841" cy="1100558"/>
                </a:xfrm>
                <a:prstGeom prst="rect">
                  <a:avLst/>
                </a:prstGeom>
                <a:blipFill>
                  <a:blip r:embed="rId4"/>
                  <a:stretch>
                    <a:fillRect l="-3165" t="-105682" r="-13924" b="-16136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BF85CBCC-2AE8-AF41-8EEF-4B3A65390BE8}"/>
                    </a:ext>
                  </a:extLst>
                </p:cNvPr>
                <p:cNvSpPr txBox="1"/>
                <p:nvPr/>
              </p:nvSpPr>
              <p:spPr>
                <a:xfrm>
                  <a:off x="6059488" y="811698"/>
                  <a:ext cx="3887539" cy="748603"/>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加权平均值：</a:t>
                  </a:r>
                  <a:r>
                    <a:rPr lang="en-US" sz="2400" dirty="0">
                      <a:latin typeface="SimHei" panose="02010609060101010101" pitchFamily="49" charset="-122"/>
                      <a:ea typeface="SimHei" panose="02010609060101010101" pitchFamily="49" charset="-122"/>
                    </a:rPr>
                    <a:t> </a:t>
                  </a:r>
                  <a14:m>
                    <m:oMath xmlns:m="http://schemas.openxmlformats.org/officeDocument/2006/math">
                      <m:acc>
                        <m:accPr>
                          <m:chr m:val="̅"/>
                          <m:ctrlPr>
                            <a:rPr lang="en-US" sz="2400" i="1" smtClean="0">
                              <a:latin typeface="Cambria Math" panose="02040503050406030204" pitchFamily="18" charset="0"/>
                            </a:rPr>
                          </m:ctrlPr>
                        </m:accPr>
                        <m:e>
                          <m:r>
                            <a:rPr lang="en-US" sz="2400" i="1">
                              <a:latin typeface="Cambria Math" panose="02040503050406030204" pitchFamily="18" charset="0"/>
                            </a:rPr>
                            <m:t>𝑥</m:t>
                          </m:r>
                        </m:e>
                      </m:acc>
                      <m:r>
                        <a:rPr lang="zh-CN" altLang="en-US" sz="2400" b="0" i="1" smtClean="0">
                          <a:latin typeface="Cambria Math" panose="02040503050406030204" pitchFamily="18" charset="0"/>
                        </a:rPr>
                        <m:t> </m:t>
                      </m:r>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 </m:t>
                      </m:r>
                      <m:f>
                        <m:fPr>
                          <m:ctrlPr>
                            <a:rPr lang="en-US" altLang="zh-CN" sz="2400" i="1" smtClean="0">
                              <a:latin typeface="Cambria Math" panose="02040503050406030204" pitchFamily="18" charset="0"/>
                            </a:rPr>
                          </m:ctrlPr>
                        </m:fPr>
                        <m:num>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l-GR" altLang="zh-CN" sz="2400" i="1" dirty="0" smtClean="0">
                                  <a:latin typeface="Cambria Math" panose="02040503050406030204" pitchFamily="18" charset="0"/>
                                  <a:ea typeface="Cambria Math" panose="02040503050406030204" pitchFamily="18" charset="0"/>
                                </a:rPr>
                                <m:t>𝜔</m:t>
                              </m:r>
                              <m:r>
                                <a:rPr lang="en-US" altLang="zh-CN" sz="2400" i="1" baseline="-25000" dirty="0" smtClean="0">
                                  <a:latin typeface="Cambria Math" panose="02040503050406030204" pitchFamily="18" charset="0"/>
                                  <a:ea typeface="SimHei" panose="02010609060101010101" pitchFamily="49" charset="-122"/>
                                </a:rPr>
                                <m:t>𝑖</m:t>
                              </m:r>
                              <m:r>
                                <m:rPr>
                                  <m:nor/>
                                </m:rPr>
                                <a:rPr lang="en-US" altLang="zh-CN" sz="2400" i="1" dirty="0">
                                  <a:latin typeface="SimHei" panose="02010609060101010101" pitchFamily="49" charset="-122"/>
                                  <a:ea typeface="SimHei" panose="02010609060101010101" pitchFamily="49" charset="-122"/>
                                </a:rPr>
                                <m:t>x</m:t>
                              </m:r>
                              <m:r>
                                <m:rPr>
                                  <m:nor/>
                                </m:rPr>
                                <a:rPr lang="en-US" altLang="zh-CN" sz="2400" b="0" i="1" baseline="-25000" dirty="0" smtClean="0">
                                  <a:latin typeface="SimHei" panose="02010609060101010101" pitchFamily="49" charset="-122"/>
                                  <a:ea typeface="SimHei" panose="02010609060101010101" pitchFamily="49" charset="-122"/>
                                </a:rPr>
                                <m:t>i</m:t>
                              </m:r>
                            </m:e>
                          </m:nary>
                        </m:num>
                        <m:den>
                          <m:nary>
                            <m:naryPr>
                              <m:chr m:val="∑"/>
                              <m:ctrlPr>
                                <a:rPr lang="en-US" altLang="zh-CN" sz="2400" b="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e>
                              <m:r>
                                <a:rPr lang="el-GR" altLang="zh-CN" sz="2400" i="1" dirty="0" smtClean="0">
                                  <a:latin typeface="Cambria Math" panose="02040503050406030204" pitchFamily="18" charset="0"/>
                                  <a:ea typeface="Cambria Math" panose="02040503050406030204" pitchFamily="18" charset="0"/>
                                </a:rPr>
                                <m:t>𝜔</m:t>
                              </m:r>
                              <m:r>
                                <a:rPr lang="en-US" altLang="zh-CN" sz="2400" i="1" baseline="-25000" dirty="0" smtClean="0">
                                  <a:latin typeface="Cambria Math" panose="02040503050406030204" pitchFamily="18" charset="0"/>
                                  <a:ea typeface="SimHei" panose="02010609060101010101" pitchFamily="49" charset="-122"/>
                                </a:rPr>
                                <m:t>𝑖</m:t>
                              </m:r>
                            </m:e>
                          </m:nary>
                        </m:den>
                      </m:f>
                    </m:oMath>
                  </a14:m>
                  <a:endParaRPr lang="en-US" sz="2400" i="1" dirty="0">
                    <a:latin typeface="SimHei" panose="02010609060101010101" pitchFamily="49" charset="-122"/>
                    <a:ea typeface="SimHei" panose="02010609060101010101" pitchFamily="49" charset="-122"/>
                  </a:endParaRPr>
                </a:p>
              </p:txBody>
            </p:sp>
          </mc:Choice>
          <mc:Fallback>
            <p:sp>
              <p:nvSpPr>
                <p:cNvPr id="8" name="TextBox 7">
                  <a:extLst>
                    <a:ext uri="{FF2B5EF4-FFF2-40B4-BE49-F238E27FC236}">
                      <a16:creationId xmlns:a16="http://schemas.microsoft.com/office/drawing/2014/main" id="{BF85CBCC-2AE8-AF41-8EEF-4B3A65390BE8}"/>
                    </a:ext>
                  </a:extLst>
                </p:cNvPr>
                <p:cNvSpPr txBox="1">
                  <a:spLocks noRot="1" noChangeAspect="1" noMove="1" noResize="1" noEditPoints="1" noAdjustHandles="1" noChangeArrowheads="1" noChangeShapeType="1" noTextEdit="1"/>
                </p:cNvSpPr>
                <p:nvPr/>
              </p:nvSpPr>
              <p:spPr>
                <a:xfrm>
                  <a:off x="6059488" y="811698"/>
                  <a:ext cx="3887539" cy="748603"/>
                </a:xfrm>
                <a:prstGeom prst="rect">
                  <a:avLst/>
                </a:prstGeom>
                <a:blipFill>
                  <a:blip r:embed="rId5"/>
                  <a:stretch>
                    <a:fillRect l="-2280" t="-51667" b="-80000"/>
                  </a:stretch>
                </a:blipFill>
              </p:spPr>
              <p:txBody>
                <a:bodyPr/>
                <a:lstStyle/>
                <a:p>
                  <a:r>
                    <a:rPr lang="zh-CN" altLang="en-US">
                      <a:noFill/>
                    </a:rPr>
                    <a:t> </a:t>
                  </a:r>
                </a:p>
              </p:txBody>
            </p:sp>
          </mc:Fallback>
        </mc:AlternateContent>
      </p:grpSp>
      <p:sp>
        <p:nvSpPr>
          <p:cNvPr id="13" name="TextBox 12">
            <a:extLst>
              <a:ext uri="{FF2B5EF4-FFF2-40B4-BE49-F238E27FC236}">
                <a16:creationId xmlns:a16="http://schemas.microsoft.com/office/drawing/2014/main" id="{003EE368-3445-AD4D-8105-9CA6DCFA089C}"/>
              </a:ext>
            </a:extLst>
          </p:cNvPr>
          <p:cNvSpPr txBox="1"/>
          <p:nvPr/>
        </p:nvSpPr>
        <p:spPr>
          <a:xfrm>
            <a:off x="4160010" y="6175810"/>
            <a:ext cx="4169731" cy="646331"/>
          </a:xfrm>
          <a:prstGeom prst="rect">
            <a:avLst/>
          </a:prstGeom>
          <a:noFill/>
        </p:spPr>
        <p:txBody>
          <a:bodyPr wrap="none" rtlCol="0">
            <a:spAutoFit/>
          </a:bodyPr>
          <a:lstStyle/>
          <a:p>
            <a:pPr algn="ctr"/>
            <a:r>
              <a:rPr lang="zh-CN" altLang="en-US" dirty="0"/>
              <a:t>三种不同分布下三者之间的关系</a:t>
            </a:r>
            <a:endParaRPr lang="en-US" altLang="zh-CN" dirty="0"/>
          </a:p>
          <a:p>
            <a:pPr algn="ctr"/>
            <a:r>
              <a:rPr lang="en-US" dirty="0"/>
              <a:t>(a)</a:t>
            </a:r>
            <a:r>
              <a:rPr lang="zh-CN" altLang="en-US" dirty="0"/>
              <a:t>左偏分布；</a:t>
            </a:r>
            <a:r>
              <a:rPr lang="en-US" altLang="zh-CN" dirty="0"/>
              <a:t>(b)</a:t>
            </a:r>
            <a:r>
              <a:rPr lang="zh-CN" altLang="en-US" dirty="0"/>
              <a:t>对称分布；</a:t>
            </a:r>
            <a:r>
              <a:rPr lang="en-US" altLang="zh-CN" dirty="0"/>
              <a:t>(c)</a:t>
            </a:r>
            <a:r>
              <a:rPr lang="zh-CN" altLang="en-US" dirty="0"/>
              <a:t>右偏分布</a:t>
            </a:r>
            <a:endParaRPr lang="en-US" dirty="0"/>
          </a:p>
        </p:txBody>
      </p:sp>
      <p:sp>
        <p:nvSpPr>
          <p:cNvPr id="14" name="Left Arrow 13">
            <a:hlinkClick r:id="rId6" action="ppaction://hlinksldjump"/>
            <a:extLst>
              <a:ext uri="{FF2B5EF4-FFF2-40B4-BE49-F238E27FC236}">
                <a16:creationId xmlns:a16="http://schemas.microsoft.com/office/drawing/2014/main" id="{710E9A20-0706-274B-887D-E83DBBD8CDD7}"/>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16182208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585A5B6-FA72-FC4E-82D4-B661105E2FD4}"/>
              </a:ext>
            </a:extLst>
          </p:cNvPr>
          <p:cNvSpPr txBox="1"/>
          <p:nvPr/>
        </p:nvSpPr>
        <p:spPr>
          <a:xfrm>
            <a:off x="1085859" y="1567264"/>
            <a:ext cx="5416868" cy="461665"/>
          </a:xfrm>
          <a:prstGeom prst="rect">
            <a:avLst/>
          </a:prstGeom>
          <a:noFill/>
        </p:spPr>
        <p:txBody>
          <a:bodyPr wrap="none" rtlCol="0">
            <a:spAutoFit/>
          </a:bodyPr>
          <a:lstStyle/>
          <a:p>
            <a:r>
              <a:rPr lang="zh-CN" altLang="en-US" sz="2400" dirty="0"/>
              <a:t>极差：一组数据中最大值与最小值之差</a:t>
            </a:r>
            <a:endParaRPr lang="en-US" sz="2400" dirty="0"/>
          </a:p>
        </p:txBody>
      </p:sp>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C1657068-8D47-2942-86FD-9A82090FDB5C}"/>
                  </a:ext>
                </a:extLst>
              </p:cNvPr>
              <p:cNvSpPr txBox="1"/>
              <p:nvPr/>
            </p:nvSpPr>
            <p:spPr>
              <a:xfrm>
                <a:off x="1085859" y="2285733"/>
                <a:ext cx="4260269" cy="843885"/>
              </a:xfrm>
              <a:prstGeom prst="rect">
                <a:avLst/>
              </a:prstGeom>
              <a:noFill/>
            </p:spPr>
            <p:txBody>
              <a:bodyPr wrap="none" rtlCol="0">
                <a:spAutoFit/>
              </a:bodyPr>
              <a:lstStyle/>
              <a:p>
                <a:r>
                  <a:rPr lang="zh-CN" altLang="en-US" sz="2400" dirty="0"/>
                  <a:t>标准差： </a:t>
                </a:r>
                <a14:m>
                  <m:oMath xmlns:m="http://schemas.openxmlformats.org/officeDocument/2006/math">
                    <m:r>
                      <a:rPr lang="zh-CN" altLang="en-US" sz="2400" b="1" i="1" smtClean="0">
                        <a:latin typeface="Cambria Math" panose="02040503050406030204" pitchFamily="18" charset="0"/>
                      </a:rPr>
                      <m:t>𝝈</m:t>
                    </m:r>
                    <m:r>
                      <a:rPr lang="en-US" altLang="zh-CN" sz="2400" b="1" i="1" smtClean="0">
                        <a:latin typeface="Cambria Math" panose="02040503050406030204" pitchFamily="18" charset="0"/>
                      </a:rPr>
                      <m:t>=</m:t>
                    </m:r>
                    <m:rad>
                      <m:radPr>
                        <m:degHide m:val="on"/>
                        <m:ctrlPr>
                          <a:rPr lang="en-US" altLang="zh-CN" sz="2400" b="1" i="1" smtClean="0">
                            <a:latin typeface="Cambria Math" panose="02040503050406030204" pitchFamily="18" charset="0"/>
                          </a:rPr>
                        </m:ctrlPr>
                      </m:radPr>
                      <m:deg/>
                      <m:e>
                        <m:f>
                          <m:fPr>
                            <m:ctrlPr>
                              <a:rPr lang="en-US" altLang="zh-CN" sz="2400" b="1" i="1" smtClean="0">
                                <a:latin typeface="Cambria Math" panose="02040503050406030204" pitchFamily="18" charset="0"/>
                              </a:rPr>
                            </m:ctrlPr>
                          </m:fPr>
                          <m:num>
                            <m:r>
                              <a:rPr lang="en-US" altLang="zh-CN" sz="2400" b="1" i="1" smtClean="0">
                                <a:latin typeface="Cambria Math" panose="02040503050406030204" pitchFamily="18" charset="0"/>
                              </a:rPr>
                              <m:t>𝟏</m:t>
                            </m:r>
                          </m:num>
                          <m:den>
                            <m:r>
                              <a:rPr lang="en-US" altLang="zh-CN" sz="2400" b="1" i="1">
                                <a:latin typeface="Cambria Math" panose="02040503050406030204" pitchFamily="18" charset="0"/>
                              </a:rPr>
                              <m:t>𝒏</m:t>
                            </m:r>
                          </m:den>
                        </m:f>
                        <m:nary>
                          <m:naryPr>
                            <m:chr m:val="∑"/>
                            <m:ctrlPr>
                              <a:rPr lang="en-US" altLang="zh-CN" sz="2400" b="1" i="1" smtClean="0">
                                <a:latin typeface="Cambria Math" panose="02040503050406030204" pitchFamily="18" charset="0"/>
                              </a:rPr>
                            </m:ctrlPr>
                          </m:naryPr>
                          <m:sub>
                            <m:r>
                              <m:rPr>
                                <m:brk m:alnAt="23"/>
                              </m:rPr>
                              <a:rPr lang="en-US" altLang="zh-CN" sz="2400" b="1" i="1">
                                <a:latin typeface="Cambria Math" panose="02040503050406030204" pitchFamily="18" charset="0"/>
                              </a:rPr>
                              <m:t>𝒊</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𝟏</m:t>
                            </m:r>
                          </m:sub>
                          <m:sup>
                            <m:r>
                              <a:rPr lang="en-US" altLang="zh-CN" sz="2400" b="1" i="1">
                                <a:latin typeface="Cambria Math" panose="02040503050406030204" pitchFamily="18" charset="0"/>
                              </a:rPr>
                              <m:t>𝒏</m:t>
                            </m:r>
                          </m:sup>
                          <m:e>
                            <m:d>
                              <m:dPr>
                                <m:ctrlPr>
                                  <a:rPr lang="en-US" altLang="zh-CN" sz="2400" b="1" i="1" smtClean="0">
                                    <a:latin typeface="Cambria Math" panose="02040503050406030204" pitchFamily="18" charset="0"/>
                                    <a:ea typeface="SimHei" panose="02010609060101010101" pitchFamily="49" charset="-122"/>
                                  </a:rPr>
                                </m:ctrlPr>
                              </m:dPr>
                              <m:e>
                                <m:r>
                                  <m:rPr>
                                    <m:nor/>
                                  </m:rPr>
                                  <a:rPr lang="en-US" altLang="zh-CN" sz="2400" b="1" i="1" dirty="0" smtClean="0">
                                    <a:latin typeface="SimHei" panose="02010609060101010101" pitchFamily="49" charset="-122"/>
                                    <a:ea typeface="SimHei" panose="02010609060101010101" pitchFamily="49" charset="-122"/>
                                  </a:rPr>
                                  <m:t>x</m:t>
                                </m:r>
                                <m:r>
                                  <m:rPr>
                                    <m:nor/>
                                  </m:rPr>
                                  <a:rPr lang="en-US" altLang="zh-CN" sz="2400" b="1" i="1" baseline="-25000" dirty="0" smtClean="0">
                                    <a:latin typeface="SimHei" panose="02010609060101010101" pitchFamily="49" charset="-122"/>
                                    <a:ea typeface="SimHei" panose="02010609060101010101" pitchFamily="49" charset="-122"/>
                                  </a:rPr>
                                  <m:t>i</m:t>
                                </m:r>
                                <m:r>
                                  <a:rPr lang="en-US" altLang="zh-CN" sz="2400" b="1" i="1" dirty="0" smtClean="0">
                                    <a:latin typeface="Cambria Math" panose="02040503050406030204" pitchFamily="18" charset="0"/>
                                    <a:ea typeface="SimHei" panose="02010609060101010101" pitchFamily="49" charset="-122"/>
                                  </a:rPr>
                                  <m:t>−</m:t>
                                </m:r>
                                <m:acc>
                                  <m:accPr>
                                    <m:chr m:val="̅"/>
                                    <m:ctrlPr>
                                      <a:rPr lang="en-US" sz="2400" b="1" i="1" smtClean="0">
                                        <a:latin typeface="Cambria Math" panose="02040503050406030204" pitchFamily="18" charset="0"/>
                                      </a:rPr>
                                    </m:ctrlPr>
                                  </m:accPr>
                                  <m:e>
                                    <m:r>
                                      <a:rPr lang="en-US" sz="2400" b="1" i="1">
                                        <a:latin typeface="Cambria Math" panose="02040503050406030204" pitchFamily="18" charset="0"/>
                                      </a:rPr>
                                      <m:t>𝒙</m:t>
                                    </m:r>
                                  </m:e>
                                </m:acc>
                              </m:e>
                            </m:d>
                            <m:r>
                              <m:rPr>
                                <m:nor/>
                              </m:rPr>
                              <a:rPr lang="en-US" sz="2400" b="1" i="1" baseline="30000" dirty="0" smtClean="0"/>
                              <m:t>2</m:t>
                            </m:r>
                          </m:e>
                        </m:nary>
                      </m:e>
                    </m:rad>
                  </m:oMath>
                </a14:m>
                <a:endParaRPr lang="en-US" altLang="zh-CN" sz="2400" b="1" i="1" dirty="0"/>
              </a:p>
            </p:txBody>
          </p:sp>
        </mc:Choice>
        <mc:Fallback>
          <p:sp>
            <p:nvSpPr>
              <p:cNvPr id="5" name="TextBox 4">
                <a:extLst>
                  <a:ext uri="{FF2B5EF4-FFF2-40B4-BE49-F238E27FC236}">
                    <a16:creationId xmlns:a16="http://schemas.microsoft.com/office/drawing/2014/main" id="{C1657068-8D47-2942-86FD-9A82090FDB5C}"/>
                  </a:ext>
                </a:extLst>
              </p:cNvPr>
              <p:cNvSpPr txBox="1">
                <a:spLocks noRot="1" noChangeAspect="1" noMove="1" noResize="1" noEditPoints="1" noAdjustHandles="1" noChangeArrowheads="1" noChangeShapeType="1" noTextEdit="1"/>
              </p:cNvSpPr>
              <p:nvPr/>
            </p:nvSpPr>
            <p:spPr>
              <a:xfrm>
                <a:off x="1085859" y="2285733"/>
                <a:ext cx="4260269" cy="843885"/>
              </a:xfrm>
              <a:prstGeom prst="rect">
                <a:avLst/>
              </a:prstGeom>
              <a:blipFill>
                <a:blip r:embed="rId3"/>
                <a:stretch>
                  <a:fillRect l="-2381" t="-45455" b="-878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81BECF51-6051-F541-9899-792D6D4EAC5F}"/>
                  </a:ext>
                </a:extLst>
              </p:cNvPr>
              <p:cNvSpPr txBox="1"/>
              <p:nvPr/>
            </p:nvSpPr>
            <p:spPr>
              <a:xfrm>
                <a:off x="1061516" y="3308906"/>
                <a:ext cx="7040389" cy="584263"/>
              </a:xfrm>
              <a:prstGeom prst="rect">
                <a:avLst/>
              </a:prstGeom>
              <a:noFill/>
            </p:spPr>
            <p:txBody>
              <a:bodyPr wrap="none" rtlCol="0">
                <a:spAutoFit/>
              </a:bodyPr>
              <a:lstStyle/>
              <a:p>
                <a:r>
                  <a:rPr lang="zh-CN" altLang="en-US" sz="2400" dirty="0"/>
                  <a:t>变异系数：标准差与均值的比值 </a:t>
                </a:r>
                <a:r>
                  <a:rPr lang="en-US" altLang="zh-CN" sz="2400" dirty="0"/>
                  <a:t> </a:t>
                </a:r>
                <a:r>
                  <a:rPr lang="en-US" altLang="zh-CN" sz="2400" i="1" dirty="0" err="1"/>
                  <a:t>C</a:t>
                </a:r>
                <a:r>
                  <a:rPr lang="en-US" altLang="zh-CN" sz="2400" i="1" baseline="-25000" dirty="0" err="1"/>
                  <a:t>v</a:t>
                </a:r>
                <a:r>
                  <a:rPr lang="en-US" altLang="zh-CN" sz="2400" i="1" dirty="0"/>
                  <a:t>(%) = </a:t>
                </a:r>
                <a14:m>
                  <m:oMath xmlns:m="http://schemas.openxmlformats.org/officeDocument/2006/math">
                    <m:f>
                      <m:fPr>
                        <m:ctrlPr>
                          <a:rPr lang="en-US" altLang="zh-CN" sz="2400" i="1" smtClean="0">
                            <a:latin typeface="Cambria Math" panose="02040503050406030204" pitchFamily="18" charset="0"/>
                          </a:rPr>
                        </m:ctrlPr>
                      </m:fPr>
                      <m:num>
                        <m:r>
                          <a:rPr lang="en-US" altLang="zh-CN" sz="2400" i="1" smtClean="0">
                            <a:latin typeface="Cambria Math" panose="02040503050406030204" pitchFamily="18" charset="0"/>
                            <a:ea typeface="Cambria Math" panose="02040503050406030204" pitchFamily="18" charset="0"/>
                          </a:rPr>
                          <m:t>𝜎</m:t>
                        </m:r>
                      </m:num>
                      <m:den>
                        <m:r>
                          <a:rPr lang="en-US" altLang="zh-CN" sz="2400" b="0" i="1" smtClean="0">
                            <a:latin typeface="Cambria Math" panose="02040503050406030204" pitchFamily="18" charset="0"/>
                          </a:rPr>
                          <m:t>𝑥</m:t>
                        </m:r>
                      </m:den>
                    </m:f>
                    <m:r>
                      <a:rPr lang="en-US" altLang="zh-CN" sz="2400" b="0" i="1" smtClean="0">
                        <a:latin typeface="Cambria Math" panose="02040503050406030204" pitchFamily="18" charset="0"/>
                      </a:rPr>
                      <m:t>∗100%</m:t>
                    </m:r>
                  </m:oMath>
                </a14:m>
                <a:endParaRPr lang="en-US" altLang="zh-CN" sz="2400" dirty="0"/>
              </a:p>
            </p:txBody>
          </p:sp>
        </mc:Choice>
        <mc:Fallback>
          <p:sp>
            <p:nvSpPr>
              <p:cNvPr id="6" name="TextBox 5">
                <a:extLst>
                  <a:ext uri="{FF2B5EF4-FFF2-40B4-BE49-F238E27FC236}">
                    <a16:creationId xmlns:a16="http://schemas.microsoft.com/office/drawing/2014/main" id="{81BECF51-6051-F541-9899-792D6D4EAC5F}"/>
                  </a:ext>
                </a:extLst>
              </p:cNvPr>
              <p:cNvSpPr txBox="1">
                <a:spLocks noRot="1" noChangeAspect="1" noMove="1" noResize="1" noEditPoints="1" noAdjustHandles="1" noChangeArrowheads="1" noChangeShapeType="1" noTextEdit="1"/>
              </p:cNvSpPr>
              <p:nvPr/>
            </p:nvSpPr>
            <p:spPr>
              <a:xfrm>
                <a:off x="1061516" y="3308906"/>
                <a:ext cx="7040389" cy="584263"/>
              </a:xfrm>
              <a:prstGeom prst="rect">
                <a:avLst/>
              </a:prstGeom>
              <a:blipFill>
                <a:blip r:embed="rId4"/>
                <a:stretch>
                  <a:fillRect l="-1625" t="-6383" b="-6383"/>
                </a:stretch>
              </a:blipFill>
            </p:spPr>
            <p:txBody>
              <a:bodyPr/>
              <a:lstStyle/>
              <a:p>
                <a:r>
                  <a:rPr lang="zh-CN" altLang="en-US">
                    <a:noFill/>
                  </a:rPr>
                  <a:t> </a:t>
                </a:r>
              </a:p>
            </p:txBody>
          </p:sp>
        </mc:Fallback>
      </mc:AlternateContent>
      <p:sp>
        <p:nvSpPr>
          <p:cNvPr id="7" name="TextBox 6">
            <a:extLst>
              <a:ext uri="{FF2B5EF4-FFF2-40B4-BE49-F238E27FC236}">
                <a16:creationId xmlns:a16="http://schemas.microsoft.com/office/drawing/2014/main" id="{7A1A89B6-4ECC-7547-82EF-918F6967E857}"/>
              </a:ext>
            </a:extLst>
          </p:cNvPr>
          <p:cNvSpPr txBox="1"/>
          <p:nvPr/>
        </p:nvSpPr>
        <p:spPr>
          <a:xfrm>
            <a:off x="1085859" y="4063282"/>
            <a:ext cx="10033516" cy="830997"/>
          </a:xfrm>
          <a:prstGeom prst="rect">
            <a:avLst/>
          </a:prstGeom>
          <a:noFill/>
        </p:spPr>
        <p:txBody>
          <a:bodyPr wrap="none" rtlCol="0">
            <a:spAutoFit/>
          </a:bodyPr>
          <a:lstStyle/>
          <a:p>
            <a:r>
              <a:rPr lang="zh-CN" altLang="en-US" sz="2400" dirty="0"/>
              <a:t>四分位数：百分位数是中位数的推广，表明数据集中小于它的数的比例。</a:t>
            </a:r>
            <a:endParaRPr lang="en-US" altLang="zh-CN" sz="2400" dirty="0"/>
          </a:p>
          <a:p>
            <a:r>
              <a:rPr lang="en-US" sz="2400" dirty="0"/>
              <a:t>	</a:t>
            </a:r>
            <a:r>
              <a:rPr lang="zh-CN" altLang="en-US" sz="2400" dirty="0"/>
              <a:t>        三个四分位数</a:t>
            </a:r>
            <a:r>
              <a:rPr lang="en-US" altLang="zh-CN" sz="2400" dirty="0"/>
              <a:t>Q</a:t>
            </a:r>
            <a:r>
              <a:rPr lang="en-US" altLang="zh-CN" sz="2400" baseline="-25000" dirty="0"/>
              <a:t>1</a:t>
            </a:r>
            <a:r>
              <a:rPr lang="zh-CN" altLang="en-US" sz="2400" dirty="0"/>
              <a:t>，</a:t>
            </a:r>
            <a:r>
              <a:rPr lang="en-US" altLang="zh-CN" sz="2400" dirty="0"/>
              <a:t>Q</a:t>
            </a:r>
            <a:r>
              <a:rPr lang="en-US" altLang="zh-CN" sz="2400" baseline="-25000" dirty="0"/>
              <a:t>2</a:t>
            </a:r>
            <a:r>
              <a:rPr lang="zh-CN" altLang="en-US" sz="2400" dirty="0"/>
              <a:t>，</a:t>
            </a:r>
            <a:r>
              <a:rPr lang="en-US" altLang="zh-CN" sz="2400" dirty="0"/>
              <a:t>Q</a:t>
            </a:r>
            <a:r>
              <a:rPr lang="en-US" altLang="zh-CN" sz="2400" baseline="-25000" dirty="0"/>
              <a:t>3</a:t>
            </a:r>
            <a:r>
              <a:rPr lang="zh-CN" altLang="en-US" sz="2400" dirty="0"/>
              <a:t>将数据分成均匀的四份。</a:t>
            </a:r>
            <a:endParaRPr lang="en-US" sz="2400" dirty="0"/>
          </a:p>
        </p:txBody>
      </p:sp>
      <p:sp>
        <p:nvSpPr>
          <p:cNvPr id="8" name="TextBox 7">
            <a:extLst>
              <a:ext uri="{FF2B5EF4-FFF2-40B4-BE49-F238E27FC236}">
                <a16:creationId xmlns:a16="http://schemas.microsoft.com/office/drawing/2014/main" id="{00F993BE-9D77-6C42-B3A7-D5359108C9E1}"/>
              </a:ext>
            </a:extLst>
          </p:cNvPr>
          <p:cNvSpPr txBox="1"/>
          <p:nvPr/>
        </p:nvSpPr>
        <p:spPr>
          <a:xfrm>
            <a:off x="1085859" y="5173146"/>
            <a:ext cx="8162812" cy="461665"/>
          </a:xfrm>
          <a:prstGeom prst="rect">
            <a:avLst/>
          </a:prstGeom>
          <a:noFill/>
        </p:spPr>
        <p:txBody>
          <a:bodyPr wrap="none" rtlCol="0">
            <a:spAutoFit/>
          </a:bodyPr>
          <a:lstStyle/>
          <a:p>
            <a:r>
              <a:rPr lang="zh-CN" altLang="en-US" sz="2400" dirty="0"/>
              <a:t>四分位极差：三个四分位数中最大值和最小值之差的绝对值</a:t>
            </a:r>
            <a:endParaRPr lang="en-US" sz="2400" dirty="0"/>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27F2D9E7-1599-7E43-A5F2-9B871D440C2B}"/>
                  </a:ext>
                </a:extLst>
              </p:cNvPr>
              <p:cNvSpPr txBox="1"/>
              <p:nvPr/>
            </p:nvSpPr>
            <p:spPr>
              <a:xfrm>
                <a:off x="5524023" y="2285733"/>
                <a:ext cx="6281143" cy="843885"/>
              </a:xfrm>
              <a:prstGeom prst="rect">
                <a:avLst/>
              </a:prstGeom>
              <a:noFill/>
            </p:spPr>
            <p:txBody>
              <a:bodyPr wrap="none" rtlCol="0">
                <a:spAutoFit/>
              </a:bodyPr>
              <a:lstStyle/>
              <a:p>
                <a:r>
                  <a:rPr lang="zh-CN" altLang="en-US" sz="2400" dirty="0"/>
                  <a:t>无偏的样本标准差</a:t>
                </a:r>
                <a14:m>
                  <m:oMath xmlns:m="http://schemas.openxmlformats.org/officeDocument/2006/math">
                    <m:r>
                      <a:rPr lang="zh-CN" altLang="en-US" sz="2400" i="1">
                        <a:latin typeface="Cambria Math" panose="02040503050406030204" pitchFamily="18" charset="0"/>
                      </a:rPr>
                      <m:t>𝜎</m:t>
                    </m:r>
                    <m:r>
                      <a:rPr lang="en-US" altLang="zh-CN" sz="2400" i="1">
                        <a:latin typeface="Cambria Math" panose="02040503050406030204" pitchFamily="18" charset="0"/>
                      </a:rPr>
                      <m:t>=</m:t>
                    </m:r>
                    <m:rad>
                      <m:radPr>
                        <m:degHide m:val="on"/>
                        <m:ctrlPr>
                          <a:rPr lang="en-US" altLang="zh-CN" sz="2400" i="1">
                            <a:latin typeface="Cambria Math" panose="02040503050406030204" pitchFamily="18" charset="0"/>
                          </a:rPr>
                        </m:ctrlPr>
                      </m:radPr>
                      <m:deg/>
                      <m:e>
                        <m:f>
                          <m:fPr>
                            <m:ctrlPr>
                              <a:rPr lang="en-US" altLang="zh-CN" sz="2400" i="1">
                                <a:latin typeface="Cambria Math" panose="02040503050406030204" pitchFamily="18" charset="0"/>
                              </a:rPr>
                            </m:ctrlPr>
                          </m:fPr>
                          <m:num>
                            <m:r>
                              <a:rPr lang="en-US" altLang="zh-CN" sz="2400" i="1">
                                <a:latin typeface="Cambria Math" panose="02040503050406030204" pitchFamily="18" charset="0"/>
                              </a:rPr>
                              <m:t>1</m:t>
                            </m:r>
                          </m:num>
                          <m:den>
                            <m:r>
                              <a:rPr lang="zh-CN" altLang="en-US" sz="2400" b="0" i="1" smtClean="0">
                                <a:latin typeface="Cambria Math" panose="02040503050406030204" pitchFamily="18" charset="0"/>
                              </a:rPr>
                              <m:t>（</m:t>
                            </m:r>
                            <m:r>
                              <a:rPr lang="en-US" altLang="zh-CN" sz="2400" i="1">
                                <a:latin typeface="Cambria Math" panose="02040503050406030204" pitchFamily="18" charset="0"/>
                              </a:rPr>
                              <m:t>𝑛</m:t>
                            </m:r>
                            <m:r>
                              <a:rPr lang="en-US" altLang="zh-CN" sz="2400" b="0" i="1" smtClean="0">
                                <a:latin typeface="Cambria Math" panose="02040503050406030204" pitchFamily="18" charset="0"/>
                              </a:rPr>
                              <m:t>−1</m:t>
                            </m:r>
                            <m:r>
                              <a:rPr lang="zh-CN" altLang="en-US" sz="2400" b="0" i="1" smtClean="0">
                                <a:latin typeface="Cambria Math" panose="02040503050406030204" pitchFamily="18" charset="0"/>
                              </a:rPr>
                              <m:t>）</m:t>
                            </m:r>
                          </m:den>
                        </m:f>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𝑖</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e>
                            <m:d>
                              <m:dPr>
                                <m:ctrlPr>
                                  <a:rPr lang="en-US" altLang="zh-CN" sz="2400" i="1">
                                    <a:latin typeface="Cambria Math" panose="02040503050406030204" pitchFamily="18" charset="0"/>
                                    <a:ea typeface="SimHei" panose="02010609060101010101" pitchFamily="49" charset="-122"/>
                                  </a:rPr>
                                </m:ctrlPr>
                              </m:dPr>
                              <m:e>
                                <m:r>
                                  <m:rPr>
                                    <m:nor/>
                                  </m:rPr>
                                  <a:rPr lang="en-US" altLang="zh-CN" sz="2400" i="1" dirty="0">
                                    <a:latin typeface="SimHei" panose="02010609060101010101" pitchFamily="49" charset="-122"/>
                                    <a:ea typeface="SimHei" panose="02010609060101010101" pitchFamily="49" charset="-122"/>
                                  </a:rPr>
                                  <m:t>x</m:t>
                                </m:r>
                                <m:r>
                                  <m:rPr>
                                    <m:nor/>
                                  </m:rPr>
                                  <a:rPr lang="en-US" altLang="zh-CN" sz="2400" i="1" baseline="-25000" dirty="0">
                                    <a:latin typeface="SimHei" panose="02010609060101010101" pitchFamily="49" charset="-122"/>
                                    <a:ea typeface="SimHei" panose="02010609060101010101" pitchFamily="49" charset="-122"/>
                                  </a:rPr>
                                  <m:t>i</m:t>
                                </m:r>
                                <m:r>
                                  <a:rPr lang="en-US" altLang="zh-CN" sz="2400" i="1" dirty="0">
                                    <a:latin typeface="Cambria Math" panose="02040503050406030204" pitchFamily="18" charset="0"/>
                                    <a:ea typeface="SimHei" panose="02010609060101010101" pitchFamily="49" charset="-122"/>
                                  </a:rPr>
                                  <m:t>−</m:t>
                                </m:r>
                                <m:acc>
                                  <m:accPr>
                                    <m:chr m:val="̅"/>
                                    <m:ctrlPr>
                                      <a:rPr lang="en-US" sz="2400" i="1">
                                        <a:latin typeface="Cambria Math" panose="02040503050406030204" pitchFamily="18" charset="0"/>
                                      </a:rPr>
                                    </m:ctrlPr>
                                  </m:accPr>
                                  <m:e>
                                    <m:r>
                                      <a:rPr lang="en-US" sz="2400" i="1">
                                        <a:latin typeface="Cambria Math" panose="02040503050406030204" pitchFamily="18" charset="0"/>
                                      </a:rPr>
                                      <m:t>𝑥</m:t>
                                    </m:r>
                                  </m:e>
                                </m:acc>
                              </m:e>
                            </m:d>
                            <m:r>
                              <m:rPr>
                                <m:nor/>
                              </m:rPr>
                              <a:rPr lang="en-US" sz="2400" i="1" baseline="30000" dirty="0"/>
                              <m:t>2</m:t>
                            </m:r>
                          </m:e>
                        </m:nary>
                      </m:e>
                    </m:rad>
                  </m:oMath>
                </a14:m>
                <a:endParaRPr lang="en-US" sz="2400" dirty="0"/>
              </a:p>
            </p:txBody>
          </p:sp>
        </mc:Choice>
        <mc:Fallback>
          <p:sp>
            <p:nvSpPr>
              <p:cNvPr id="10" name="TextBox 9">
                <a:extLst>
                  <a:ext uri="{FF2B5EF4-FFF2-40B4-BE49-F238E27FC236}">
                    <a16:creationId xmlns:a16="http://schemas.microsoft.com/office/drawing/2014/main" id="{27F2D9E7-1599-7E43-A5F2-9B871D440C2B}"/>
                  </a:ext>
                </a:extLst>
              </p:cNvPr>
              <p:cNvSpPr txBox="1">
                <a:spLocks noRot="1" noChangeAspect="1" noMove="1" noResize="1" noEditPoints="1" noAdjustHandles="1" noChangeArrowheads="1" noChangeShapeType="1" noTextEdit="1"/>
              </p:cNvSpPr>
              <p:nvPr/>
            </p:nvSpPr>
            <p:spPr>
              <a:xfrm>
                <a:off x="5524023" y="2285733"/>
                <a:ext cx="6281143" cy="843885"/>
              </a:xfrm>
              <a:prstGeom prst="rect">
                <a:avLst/>
              </a:prstGeom>
              <a:blipFill>
                <a:blip r:embed="rId5"/>
                <a:stretch>
                  <a:fillRect l="-1411" t="-46970" b="-86364"/>
                </a:stretch>
              </a:blipFill>
            </p:spPr>
            <p:txBody>
              <a:bodyPr/>
              <a:lstStyle/>
              <a:p>
                <a:r>
                  <a:rPr lang="zh-CN" altLang="en-US">
                    <a:noFill/>
                  </a:rPr>
                  <a:t> </a:t>
                </a:r>
              </a:p>
            </p:txBody>
          </p:sp>
        </mc:Fallback>
      </mc:AlternateContent>
      <p:sp>
        <p:nvSpPr>
          <p:cNvPr id="12" name="Left Arrow 11">
            <a:hlinkClick r:id="rId6" action="ppaction://hlinksldjump"/>
            <a:extLst>
              <a:ext uri="{FF2B5EF4-FFF2-40B4-BE49-F238E27FC236}">
                <a16:creationId xmlns:a16="http://schemas.microsoft.com/office/drawing/2014/main" id="{96A1143D-8726-9F42-9C07-287BE79572FA}"/>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38398967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A83ED4-B406-DE40-B324-D48902685DD5}"/>
              </a:ext>
            </a:extLst>
          </p:cNvPr>
          <p:cNvSpPr txBox="1"/>
          <p:nvPr/>
        </p:nvSpPr>
        <p:spPr>
          <a:xfrm>
            <a:off x="1473403" y="681278"/>
            <a:ext cx="7879080"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偏态：指数据分布的不对称性，其度量值称为偏态系数：</a:t>
            </a:r>
            <a:endParaRPr lang="en-US" sz="24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E0CA618A-89B1-D54C-A78D-985382DBE29D}"/>
              </a:ext>
            </a:extLst>
          </p:cNvPr>
          <p:cNvSpPr txBox="1"/>
          <p:nvPr/>
        </p:nvSpPr>
        <p:spPr>
          <a:xfrm>
            <a:off x="989309" y="2709974"/>
            <a:ext cx="3877985" cy="461665"/>
          </a:xfrm>
          <a:prstGeom prst="rect">
            <a:avLst/>
          </a:prstGeom>
          <a:noFill/>
        </p:spPr>
        <p:txBody>
          <a:bodyPr wrap="none" rtlCol="0">
            <a:spAutoFit/>
          </a:bodyPr>
          <a:lstStyle/>
          <a:p>
            <a:r>
              <a:rPr lang="zh-CN" altLang="en-US" sz="2400" dirty="0">
                <a:latin typeface="SimHei" panose="02010609060101010101" pitchFamily="49" charset="-122"/>
                <a:ea typeface="SimHei" panose="02010609060101010101" pitchFamily="49" charset="-122"/>
              </a:rPr>
              <a:t>峰态：数据分布的扁平程度</a:t>
            </a:r>
            <a:endParaRPr lang="en-US" sz="2400" dirty="0">
              <a:latin typeface="SimHei" panose="02010609060101010101" pitchFamily="49" charset="-122"/>
              <a:ea typeface="SimHei" panose="02010609060101010101" pitchFamily="49" charset="-122"/>
            </a:endParaRPr>
          </a:p>
        </p:txBody>
      </p:sp>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54DF4B71-61B5-D340-9DD8-CD4C2FB3CADB}"/>
                  </a:ext>
                </a:extLst>
              </p:cNvPr>
              <p:cNvSpPr txBox="1"/>
              <p:nvPr/>
            </p:nvSpPr>
            <p:spPr>
              <a:xfrm>
                <a:off x="4090319" y="1492686"/>
                <a:ext cx="4552122" cy="867545"/>
              </a:xfrm>
              <a:prstGeom prst="rect">
                <a:avLst/>
              </a:prstGeom>
              <a:noFill/>
            </p:spPr>
            <p:txBody>
              <a:bodyPr wrap="square" rtlCol="0">
                <a:spAutoFit/>
              </a:bodyPr>
              <a:lstStyle/>
              <a:p>
                <a:r>
                  <a:rPr lang="en-US" sz="2800" dirty="0">
                    <a:latin typeface="SimHei" panose="02010609060101010101" pitchFamily="49" charset="-122"/>
                    <a:ea typeface="SimHei" panose="02010609060101010101" pitchFamily="49" charset="-122"/>
                  </a:rPr>
                  <a:t>SK</a:t>
                </a:r>
                <a:r>
                  <a:rPr lang="zh-CN" altLang="en-US" sz="2800" dirty="0">
                    <a:latin typeface="SimHei" panose="02010609060101010101" pitchFamily="49" charset="-122"/>
                    <a:ea typeface="SimHei" panose="02010609060101010101" pitchFamily="49" charset="-122"/>
                  </a:rPr>
                  <a:t> </a:t>
                </a:r>
                <a:r>
                  <a:rPr lang="en-US" altLang="zh-CN" sz="2800" i="1" dirty="0">
                    <a:latin typeface="SimHei" panose="02010609060101010101" pitchFamily="49" charset="-122"/>
                    <a:ea typeface="SimHei" panose="02010609060101010101" pitchFamily="49" charset="-122"/>
                  </a:rPr>
                  <a:t>=</a:t>
                </a:r>
                <a:r>
                  <a:rPr lang="zh-CN" altLang="en-US" sz="2800" i="1" dirty="0">
                    <a:latin typeface="SimHei" panose="02010609060101010101" pitchFamily="49" charset="-122"/>
                    <a:ea typeface="SimHei" panose="02010609060101010101" pitchFamily="49" charset="-122"/>
                  </a:rPr>
                  <a:t>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ea typeface="Cambria Math" panose="02040503050406030204" pitchFamily="18" charset="0"/>
                          </a:rPr>
                          <m:t>𝜐</m:t>
                        </m:r>
                        <m:r>
                          <m:rPr>
                            <m:nor/>
                          </m:rPr>
                          <a:rPr lang="en-US" altLang="zh-CN" sz="2800" b="0" i="1" smtClean="0">
                            <a:latin typeface="Cambria Math" panose="02040503050406030204" pitchFamily="18" charset="0"/>
                            <a:ea typeface="Cambria Math" panose="02040503050406030204" pitchFamily="18" charset="0"/>
                          </a:rPr>
                          <m:t>3</m:t>
                        </m:r>
                        <m:r>
                          <m:rPr>
                            <m:nor/>
                          </m:rPr>
                          <a:rPr lang="en-US" sz="2800" i="1" dirty="0" smtClean="0">
                            <a:latin typeface="SimHei" panose="02010609060101010101" pitchFamily="49" charset="-122"/>
                            <a:ea typeface="SimHei" panose="02010609060101010101" pitchFamily="49" charset="-122"/>
                          </a:rPr>
                          <m:t> </m:t>
                        </m:r>
                      </m:num>
                      <m:den>
                        <m:r>
                          <a:rPr lang="en-US" altLang="zh-CN" sz="2800" i="1" smtClean="0">
                            <a:latin typeface="Cambria Math" panose="02040503050406030204" pitchFamily="18" charset="0"/>
                            <a:ea typeface="Cambria Math" panose="02040503050406030204" pitchFamily="18" charset="0"/>
                          </a:rPr>
                          <m:t>𝜎</m:t>
                        </m:r>
                        <m:r>
                          <m:rPr>
                            <m:nor/>
                          </m:rPr>
                          <a:rPr lang="en-US" sz="2800" i="1" baseline="30000" dirty="0" smtClean="0">
                            <a:latin typeface="SimHei" panose="02010609060101010101" pitchFamily="49" charset="-122"/>
                            <a:ea typeface="SimHei" panose="02010609060101010101" pitchFamily="49" charset="-122"/>
                          </a:rPr>
                          <m:t>3</m:t>
                        </m:r>
                        <m:r>
                          <m:rPr>
                            <m:nor/>
                          </m:rPr>
                          <a:rPr lang="en-US" sz="2800" i="1" dirty="0" smtClean="0">
                            <a:latin typeface="SimHei" panose="02010609060101010101" pitchFamily="49" charset="-122"/>
                            <a:ea typeface="SimHei" panose="02010609060101010101" pitchFamily="49" charset="-122"/>
                          </a:rPr>
                          <m:t> </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𝑛</m:t>
                        </m:r>
                        <m:nary>
                          <m:naryPr>
                            <m:chr m:val="∑"/>
                            <m:ctrlPr>
                              <a:rPr lang="en-US" altLang="zh-CN" sz="2800" i="1" smtClean="0">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i="1" dirty="0" smtClean="0">
                                <a:latin typeface="SimHei" panose="02010609060101010101" pitchFamily="49" charset="-122"/>
                                <a:ea typeface="SimHei" panose="02010609060101010101" pitchFamily="49" charset="-122"/>
                              </a:rPr>
                              <m:t>(</m:t>
                            </m:r>
                            <m:r>
                              <a:rPr lang="en-US" sz="2800" i="1" dirty="0">
                                <a:latin typeface="Cambria Math" panose="02040503050406030204" pitchFamily="18" charset="0"/>
                              </a:rPr>
                              <m:t>𝑥</m:t>
                            </m:r>
                            <m:r>
                              <m:rPr>
                                <m:nor/>
                              </m:rPr>
                              <a:rPr lang="en-US" sz="2800" i="1" baseline="-25000" dirty="0" smtClean="0">
                                <a:latin typeface="SimHei" panose="02010609060101010101" pitchFamily="49" charset="-122"/>
                                <a:ea typeface="SimHei" panose="02010609060101010101" pitchFamily="49" charset="-122"/>
                              </a:rPr>
                              <m:t>i</m:t>
                            </m:r>
                            <m:r>
                              <m:rPr>
                                <m:nor/>
                              </m:rPr>
                              <a:rPr lang="en-US" sz="2800" i="1" dirty="0" smtClean="0">
                                <a:latin typeface="SimHei" panose="02010609060101010101" pitchFamily="49" charset="-122"/>
                                <a:ea typeface="SimHei" panose="02010609060101010101" pitchFamily="49" charset="-122"/>
                              </a:rPr>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i="1" dirty="0">
                                <a:latin typeface="SimHei" panose="02010609060101010101" pitchFamily="49" charset="-122"/>
                                <a:ea typeface="SimHei" panose="02010609060101010101" pitchFamily="49" charset="-122"/>
                              </a:rPr>
                              <m:t>)</m:t>
                            </m:r>
                            <m:r>
                              <m:rPr>
                                <m:nor/>
                              </m:rPr>
                              <a:rPr lang="en-US" sz="2800" i="1" baseline="30000" dirty="0">
                                <a:latin typeface="SimHei" panose="02010609060101010101" pitchFamily="49" charset="-122"/>
                                <a:ea typeface="SimHei" panose="02010609060101010101" pitchFamily="49" charset="-122"/>
                              </a:rPr>
                              <m:t>3</m:t>
                            </m:r>
                          </m:e>
                        </m:nary>
                      </m:num>
                      <m:den>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−2</m:t>
                            </m:r>
                          </m:e>
                        </m:d>
                        <m:r>
                          <m:rPr>
                            <m:nor/>
                          </m:rPr>
                          <a:rPr lang="en-US" sz="2800" i="1" dirty="0" smtClean="0">
                            <a:latin typeface="SimHei" panose="02010609060101010101" pitchFamily="49" charset="-122"/>
                            <a:ea typeface="SimHei" panose="02010609060101010101" pitchFamily="49" charset="-122"/>
                          </a:rPr>
                          <m:t>s</m:t>
                        </m:r>
                        <m:r>
                          <m:rPr>
                            <m:nor/>
                          </m:rPr>
                          <a:rPr lang="en-US" sz="2800" i="1" baseline="30000" dirty="0" smtClean="0">
                            <a:latin typeface="SimHei" panose="02010609060101010101" pitchFamily="49" charset="-122"/>
                            <a:ea typeface="SimHei" panose="02010609060101010101" pitchFamily="49" charset="-122"/>
                          </a:rPr>
                          <m:t>3</m:t>
                        </m:r>
                        <m:r>
                          <m:rPr>
                            <m:nor/>
                          </m:rPr>
                          <a:rPr lang="en-US" sz="2800" i="1" dirty="0" smtClean="0">
                            <a:latin typeface="SimHei" panose="02010609060101010101" pitchFamily="49" charset="-122"/>
                            <a:ea typeface="SimHei" panose="02010609060101010101" pitchFamily="49" charset="-122"/>
                          </a:rPr>
                          <m:t> </m:t>
                        </m:r>
                      </m:den>
                    </m:f>
                  </m:oMath>
                </a14:m>
                <a:endParaRPr lang="en-US" sz="2800" i="1" dirty="0">
                  <a:latin typeface="SimHei" panose="02010609060101010101" pitchFamily="49" charset="-122"/>
                  <a:ea typeface="SimHei" panose="02010609060101010101" pitchFamily="49" charset="-122"/>
                </a:endParaRPr>
              </a:p>
            </p:txBody>
          </p:sp>
        </mc:Choice>
        <mc:Fallback>
          <p:sp>
            <p:nvSpPr>
              <p:cNvPr id="6" name="TextBox 5">
                <a:extLst>
                  <a:ext uri="{FF2B5EF4-FFF2-40B4-BE49-F238E27FC236}">
                    <a16:creationId xmlns:a16="http://schemas.microsoft.com/office/drawing/2014/main" id="{54DF4B71-61B5-D340-9DD8-CD4C2FB3CADB}"/>
                  </a:ext>
                </a:extLst>
              </p:cNvPr>
              <p:cNvSpPr txBox="1">
                <a:spLocks noRot="1" noChangeAspect="1" noMove="1" noResize="1" noEditPoints="1" noAdjustHandles="1" noChangeArrowheads="1" noChangeShapeType="1" noTextEdit="1"/>
              </p:cNvSpPr>
              <p:nvPr/>
            </p:nvSpPr>
            <p:spPr>
              <a:xfrm>
                <a:off x="4090319" y="1492686"/>
                <a:ext cx="4552122" cy="867545"/>
              </a:xfrm>
              <a:prstGeom prst="rect">
                <a:avLst/>
              </a:prstGeom>
              <a:blipFill>
                <a:blip r:embed="rId3"/>
                <a:stretch>
                  <a:fillRect l="-2500" t="-43478" b="-39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30BC05D-9D36-584D-BFD0-DF42544127B5}"/>
                  </a:ext>
                </a:extLst>
              </p:cNvPr>
              <p:cNvSpPr txBox="1"/>
              <p:nvPr/>
            </p:nvSpPr>
            <p:spPr>
              <a:xfrm>
                <a:off x="2426840" y="3211950"/>
                <a:ext cx="7879080" cy="861774"/>
              </a:xfrm>
              <a:prstGeom prst="rect">
                <a:avLst/>
              </a:prstGeom>
              <a:noFill/>
            </p:spPr>
            <p:txBody>
              <a:bodyPr wrap="square" rtlCol="0">
                <a:spAutoFit/>
              </a:bodyPr>
              <a:lstStyle/>
              <a:p>
                <a:r>
                  <a:rPr lang="en-US" sz="2800" dirty="0"/>
                  <a:t>K</a:t>
                </a:r>
                <a:r>
                  <a:rPr lang="zh-CN" altLang="en-US" sz="2800" dirty="0"/>
                  <a:t> </a:t>
                </a:r>
                <a:r>
                  <a:rPr lang="en-US" altLang="zh-CN" sz="2800" i="1" dirty="0"/>
                  <a:t>=</a:t>
                </a:r>
                <a:r>
                  <a:rPr lang="zh-CN" altLang="en-US" sz="2800" i="1" dirty="0"/>
                  <a:t> </a:t>
                </a:r>
                <a14:m>
                  <m:oMath xmlns:m="http://schemas.openxmlformats.org/officeDocument/2006/math">
                    <m:f>
                      <m:fPr>
                        <m:ctrlPr>
                          <a:rPr lang="en-US" altLang="zh-CN" sz="2800" i="1" smtClean="0">
                            <a:latin typeface="Cambria Math" panose="02040503050406030204" pitchFamily="18" charset="0"/>
                          </a:rPr>
                        </m:ctrlPr>
                      </m:fPr>
                      <m:num>
                        <m:r>
                          <a:rPr lang="en-US" altLang="zh-CN" sz="2800" i="1" smtClean="0">
                            <a:latin typeface="Cambria Math" panose="02040503050406030204" pitchFamily="18" charset="0"/>
                            <a:ea typeface="Cambria Math" panose="02040503050406030204" pitchFamily="18" charset="0"/>
                          </a:rPr>
                          <m:t>𝜐</m:t>
                        </m:r>
                        <m:r>
                          <m:rPr>
                            <m:nor/>
                          </m:rPr>
                          <a:rPr lang="en-US" altLang="zh-CN" sz="2800" b="0" i="1" smtClean="0">
                            <a:latin typeface="Cambria Math" panose="02040503050406030204" pitchFamily="18" charset="0"/>
                            <a:ea typeface="Cambria Math" panose="02040503050406030204" pitchFamily="18" charset="0"/>
                          </a:rPr>
                          <m:t>4</m:t>
                        </m:r>
                      </m:num>
                      <m:den>
                        <m:r>
                          <a:rPr lang="en-US" altLang="zh-CN" sz="2800" i="1" smtClean="0">
                            <a:latin typeface="Cambria Math" panose="02040503050406030204" pitchFamily="18" charset="0"/>
                            <a:ea typeface="Cambria Math" panose="02040503050406030204" pitchFamily="18" charset="0"/>
                          </a:rPr>
                          <m:t>𝜎</m:t>
                        </m:r>
                        <m:r>
                          <m:rPr>
                            <m:nor/>
                          </m:rPr>
                          <a:rPr lang="en-US" sz="2800" b="0" i="1" baseline="30000" dirty="0" smtClean="0"/>
                          <m:t>4</m:t>
                        </m:r>
                        <m:r>
                          <m:rPr>
                            <m:nor/>
                          </m:rPr>
                          <a:rPr lang="en-US" sz="2800" i="1" dirty="0" smtClean="0"/>
                          <m:t> </m:t>
                        </m:r>
                      </m:den>
                    </m:f>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 </m:t>
                    </m:r>
                    <m:f>
                      <m:fPr>
                        <m:ctrlPr>
                          <a:rPr lang="en-US" altLang="zh-CN" sz="2800" b="0" i="1" smtClean="0">
                            <a:latin typeface="Cambria Math" panose="02040503050406030204" pitchFamily="18" charset="0"/>
                          </a:rPr>
                        </m:ctrlPr>
                      </m:fPr>
                      <m:num>
                        <m:r>
                          <a:rPr lang="en-US" altLang="zh-CN" sz="2800" i="1">
                            <a:latin typeface="Cambria Math" panose="02040503050406030204" pitchFamily="18" charset="0"/>
                          </a:rPr>
                          <m:t>𝑛</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nary>
                          <m:naryPr>
                            <m:chr m:val="∑"/>
                            <m:ctrlPr>
                              <a:rPr lang="en-US" altLang="zh-CN" sz="2800" i="1" smtClean="0">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i="1" dirty="0" smtClean="0"/>
                              <m:t>(</m:t>
                            </m:r>
                            <m:r>
                              <a:rPr lang="en-US" sz="2800" i="1" dirty="0">
                                <a:latin typeface="Cambria Math" panose="02040503050406030204" pitchFamily="18" charset="0"/>
                              </a:rPr>
                              <m:t>𝑥</m:t>
                            </m:r>
                            <m:r>
                              <m:rPr>
                                <m:nor/>
                              </m:rPr>
                              <a:rPr lang="en-US" sz="2800" i="1" baseline="-25000" dirty="0" smtClean="0"/>
                              <m:t>i</m:t>
                            </m:r>
                            <m:r>
                              <m:rPr>
                                <m:nor/>
                              </m:rPr>
                              <a:rPr lang="en-US" sz="2800" i="1" dirty="0" smtClean="0"/>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i="1" dirty="0"/>
                              <m:t>)</m:t>
                            </m:r>
                            <m:r>
                              <m:rPr>
                                <m:nor/>
                              </m:rPr>
                              <a:rPr lang="en-US" sz="2800" b="0" i="1" baseline="30000" dirty="0" smtClean="0"/>
                              <m:t>4</m:t>
                            </m:r>
                          </m:e>
                        </m:nary>
                        <m:r>
                          <a:rPr lang="en-US" altLang="zh-CN" sz="2800" b="0" i="1" smtClean="0">
                            <a:latin typeface="Cambria Math" panose="02040503050406030204" pitchFamily="18" charset="0"/>
                          </a:rPr>
                          <m:t>−3(</m:t>
                        </m:r>
                        <m:nary>
                          <m:naryPr>
                            <m:chr m:val="∑"/>
                            <m:ctrlPr>
                              <a:rPr lang="en-US" altLang="zh-CN" sz="2800" i="1" smtClean="0">
                                <a:latin typeface="Cambria Math" panose="02040503050406030204" pitchFamily="18" charset="0"/>
                              </a:rPr>
                            </m:ctrlPr>
                          </m:naryPr>
                          <m:sub>
                            <m:r>
                              <m:rPr>
                                <m:brk m:alnAt="23"/>
                              </m:rPr>
                              <a:rPr lang="en-US" altLang="zh-CN" sz="2800" i="1">
                                <a:latin typeface="Cambria Math" panose="02040503050406030204" pitchFamily="18" charset="0"/>
                              </a:rPr>
                              <m:t>𝑖</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𝑛</m:t>
                            </m:r>
                          </m:sup>
                          <m:e>
                            <m:r>
                              <m:rPr>
                                <m:nor/>
                              </m:rPr>
                              <a:rPr lang="en-US" sz="2800" i="1" dirty="0" smtClean="0"/>
                              <m:t>(</m:t>
                            </m:r>
                            <m:r>
                              <a:rPr lang="en-US" sz="2800" i="1" dirty="0">
                                <a:latin typeface="Cambria Math" panose="02040503050406030204" pitchFamily="18" charset="0"/>
                              </a:rPr>
                              <m:t>𝑥</m:t>
                            </m:r>
                            <m:r>
                              <m:rPr>
                                <m:nor/>
                              </m:rPr>
                              <a:rPr lang="en-US" sz="2800" i="1" baseline="-25000" dirty="0" smtClean="0"/>
                              <m:t>i</m:t>
                            </m:r>
                            <m:r>
                              <m:rPr>
                                <m:nor/>
                              </m:rPr>
                              <a:rPr lang="en-US" sz="2800" i="1" dirty="0" smtClean="0"/>
                              <m:t>−</m:t>
                            </m:r>
                            <m:acc>
                              <m:accPr>
                                <m:chr m:val="̅"/>
                                <m:ctrlPr>
                                  <a:rPr lang="en-US" altLang="zh-CN"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m:rPr>
                                <m:nor/>
                              </m:rPr>
                              <a:rPr lang="en-US" sz="2800" i="1" dirty="0"/>
                              <m:t>)</m:t>
                            </m:r>
                            <m:r>
                              <m:rPr>
                                <m:nor/>
                              </m:rPr>
                              <a:rPr lang="en-US" sz="2800" b="0" i="1" baseline="30000" dirty="0" smtClean="0"/>
                              <m:t>2</m:t>
                            </m:r>
                          </m:e>
                        </m:nary>
                        <m:r>
                          <a:rPr lang="en-US" altLang="zh-CN" sz="2800" b="0" i="1" smtClean="0">
                            <a:latin typeface="Cambria Math" panose="02040503050406030204" pitchFamily="18" charset="0"/>
                          </a:rPr>
                          <m:t>)</m:t>
                        </m:r>
                        <m:r>
                          <m:rPr>
                            <m:nor/>
                          </m:rPr>
                          <a:rPr lang="en-US" sz="2800" b="0" i="1" baseline="30000" dirty="0" smtClean="0"/>
                          <m:t>2</m:t>
                        </m:r>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num>
                      <m:den>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−1</m:t>
                            </m:r>
                          </m:e>
                        </m:d>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−2</m:t>
                            </m:r>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𝑛</m:t>
                        </m:r>
                        <m:r>
                          <a:rPr lang="en-US" altLang="zh-CN" sz="2800" b="0" i="1" smtClean="0">
                            <a:latin typeface="Cambria Math" panose="02040503050406030204" pitchFamily="18" charset="0"/>
                          </a:rPr>
                          <m:t>−3)</m:t>
                        </m:r>
                        <m:r>
                          <m:rPr>
                            <m:nor/>
                          </m:rPr>
                          <a:rPr lang="en-US" sz="2800" i="1" dirty="0" smtClean="0"/>
                          <m:t>s</m:t>
                        </m:r>
                        <m:r>
                          <m:rPr>
                            <m:nor/>
                          </m:rPr>
                          <a:rPr lang="en-US" sz="2800" b="0" i="1" baseline="30000" dirty="0" smtClean="0"/>
                          <m:t>4</m:t>
                        </m:r>
                        <m:r>
                          <m:rPr>
                            <m:nor/>
                          </m:rPr>
                          <a:rPr lang="en-US" sz="2800" i="1" dirty="0" smtClean="0"/>
                          <m:t> </m:t>
                        </m:r>
                      </m:den>
                    </m:f>
                  </m:oMath>
                </a14:m>
                <a:endParaRPr lang="en-US" sz="2800" i="1" dirty="0"/>
              </a:p>
            </p:txBody>
          </p:sp>
        </mc:Choice>
        <mc:Fallback>
          <p:sp>
            <p:nvSpPr>
              <p:cNvPr id="8" name="TextBox 7">
                <a:extLst>
                  <a:ext uri="{FF2B5EF4-FFF2-40B4-BE49-F238E27FC236}">
                    <a16:creationId xmlns:a16="http://schemas.microsoft.com/office/drawing/2014/main" id="{D30BC05D-9D36-584D-BFD0-DF42544127B5}"/>
                  </a:ext>
                </a:extLst>
              </p:cNvPr>
              <p:cNvSpPr txBox="1">
                <a:spLocks noRot="1" noChangeAspect="1" noMove="1" noResize="1" noEditPoints="1" noAdjustHandles="1" noChangeArrowheads="1" noChangeShapeType="1" noTextEdit="1"/>
              </p:cNvSpPr>
              <p:nvPr/>
            </p:nvSpPr>
            <p:spPr>
              <a:xfrm>
                <a:off x="2426840" y="3211950"/>
                <a:ext cx="7879080" cy="861774"/>
              </a:xfrm>
              <a:prstGeom prst="rect">
                <a:avLst/>
              </a:prstGeom>
              <a:blipFill>
                <a:blip r:embed="rId4"/>
                <a:stretch>
                  <a:fillRect l="-1610" t="-46377" b="-37681"/>
                </a:stretch>
              </a:blipFill>
            </p:spPr>
            <p:txBody>
              <a:bodyPr/>
              <a:lstStyle/>
              <a:p>
                <a:r>
                  <a:rPr lang="zh-CN" altLang="en-US">
                    <a:noFill/>
                  </a:rPr>
                  <a:t> </a:t>
                </a:r>
              </a:p>
            </p:txBody>
          </p:sp>
        </mc:Fallback>
      </mc:AlternateContent>
      <p:pic>
        <p:nvPicPr>
          <p:cNvPr id="10" name="Picture 9">
            <a:extLst>
              <a:ext uri="{FF2B5EF4-FFF2-40B4-BE49-F238E27FC236}">
                <a16:creationId xmlns:a16="http://schemas.microsoft.com/office/drawing/2014/main" id="{7C16CDEE-F9FB-9A40-81B7-157A2C97427B}"/>
              </a:ext>
            </a:extLst>
          </p:cNvPr>
          <p:cNvPicPr>
            <a:picLocks noChangeAspect="1"/>
          </p:cNvPicPr>
          <p:nvPr/>
        </p:nvPicPr>
        <p:blipFill>
          <a:blip r:embed="rId5"/>
          <a:stretch>
            <a:fillRect/>
          </a:stretch>
        </p:blipFill>
        <p:spPr>
          <a:xfrm>
            <a:off x="2426840" y="4055248"/>
            <a:ext cx="7252121" cy="1906042"/>
          </a:xfrm>
          <a:prstGeom prst="rect">
            <a:avLst/>
          </a:prstGeom>
        </p:spPr>
      </p:pic>
      <p:sp>
        <p:nvSpPr>
          <p:cNvPr id="11" name="TextBox 10">
            <a:extLst>
              <a:ext uri="{FF2B5EF4-FFF2-40B4-BE49-F238E27FC236}">
                <a16:creationId xmlns:a16="http://schemas.microsoft.com/office/drawing/2014/main" id="{E199AE29-6F9A-0143-B384-EEC4F55E08FF}"/>
              </a:ext>
            </a:extLst>
          </p:cNvPr>
          <p:cNvSpPr txBox="1"/>
          <p:nvPr/>
        </p:nvSpPr>
        <p:spPr>
          <a:xfrm>
            <a:off x="5082025" y="6051345"/>
            <a:ext cx="2064989" cy="369332"/>
          </a:xfrm>
          <a:prstGeom prst="rect">
            <a:avLst/>
          </a:prstGeom>
          <a:noFill/>
        </p:spPr>
        <p:txBody>
          <a:bodyPr wrap="none" rtlCol="0">
            <a:spAutoFit/>
          </a:bodyPr>
          <a:lstStyle/>
          <a:p>
            <a:r>
              <a:rPr lang="zh-CN" altLang="en-US" dirty="0"/>
              <a:t>偏态和峰态示意图</a:t>
            </a:r>
            <a:endParaRPr lang="en-US" dirty="0"/>
          </a:p>
        </p:txBody>
      </p:sp>
      <p:sp>
        <p:nvSpPr>
          <p:cNvPr id="12" name="Left Arrow 11">
            <a:hlinkClick r:id="rId6" action="ppaction://hlinksldjump"/>
            <a:extLst>
              <a:ext uri="{FF2B5EF4-FFF2-40B4-BE49-F238E27FC236}">
                <a16:creationId xmlns:a16="http://schemas.microsoft.com/office/drawing/2014/main" id="{AE966AA3-D13E-6849-8B5A-43DC12D412BE}"/>
              </a:ext>
            </a:extLst>
          </p:cNvPr>
          <p:cNvSpPr/>
          <p:nvPr/>
        </p:nvSpPr>
        <p:spPr>
          <a:xfrm>
            <a:off x="11310729" y="6420677"/>
            <a:ext cx="494437" cy="280379"/>
          </a:xfrm>
          <a:prstGeom prst="lef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50000"/>
                  <a:lumOff val="50000"/>
                </a:schemeClr>
              </a:solidFill>
            </a:endParaRPr>
          </a:p>
        </p:txBody>
      </p:sp>
    </p:spTree>
    <p:extLst>
      <p:ext uri="{BB962C8B-B14F-4D97-AF65-F5344CB8AC3E}">
        <p14:creationId xmlns:p14="http://schemas.microsoft.com/office/powerpoint/2010/main" val="20745276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CE6D12-ABC9-2E49-84C0-0BEDA3BF6AC7}"/>
              </a:ext>
            </a:extLst>
          </p:cNvPr>
          <p:cNvSpPr txBox="1"/>
          <p:nvPr/>
        </p:nvSpPr>
        <p:spPr>
          <a:xfrm>
            <a:off x="1447800" y="44992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6" name="Rectangle 5">
            <a:extLst>
              <a:ext uri="{FF2B5EF4-FFF2-40B4-BE49-F238E27FC236}">
                <a16:creationId xmlns:a16="http://schemas.microsoft.com/office/drawing/2014/main" id="{9AC42A47-D123-6F4E-8CE6-62CD6A8D5E4D}"/>
              </a:ext>
            </a:extLst>
          </p:cNvPr>
          <p:cNvSpPr/>
          <p:nvPr/>
        </p:nvSpPr>
        <p:spPr>
          <a:xfrm>
            <a:off x="1447800" y="1736709"/>
            <a:ext cx="9296400" cy="3384581"/>
          </a:xfrm>
          <a:prstGeom prst="rect">
            <a:avLst/>
          </a:prstGeom>
        </p:spPr>
        <p:txBody>
          <a:bodyPr wrap="square">
            <a:spAutoFit/>
          </a:bodyPr>
          <a:lstStyle/>
          <a:p>
            <a:pPr>
              <a:lnSpc>
                <a:spcPct val="200000"/>
              </a:lnSpc>
            </a:pPr>
            <a:r>
              <a:rPr lang="zh-CN" altLang="en-US" sz="2800" dirty="0">
                <a:latin typeface="SimHei" panose="02010609060101010101" pitchFamily="49" charset="-122"/>
                <a:ea typeface="SimHei" panose="02010609060101010101" pitchFamily="49" charset="-122"/>
              </a:rPr>
              <a:t>对数据类型进行分类的依据是该属性取值的集合类型。</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类别型属性</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序数型属性</a:t>
            </a:r>
            <a:endParaRPr lang="en-US" altLang="zh-CN" sz="2800" dirty="0">
              <a:latin typeface="SimHei" panose="02010609060101010101" pitchFamily="49" charset="-122"/>
              <a:ea typeface="SimHei" panose="02010609060101010101" pitchFamily="49" charset="-122"/>
            </a:endParaRPr>
          </a:p>
          <a:p>
            <a:pPr marL="342900" indent="-342900">
              <a:lnSpc>
                <a:spcPct val="200000"/>
              </a:lnSpc>
              <a:buFont typeface="+mj-lt"/>
              <a:buAutoNum type="arabicPeriod"/>
            </a:pPr>
            <a:r>
              <a:rPr lang="zh-CN" altLang="en-US" sz="2800" dirty="0">
                <a:latin typeface="SimHei" panose="02010609060101010101" pitchFamily="49" charset="-122"/>
                <a:ea typeface="SimHei" panose="02010609060101010101" pitchFamily="49" charset="-122"/>
              </a:rPr>
              <a:t>数值型属性</a:t>
            </a:r>
            <a:endParaRPr lang="en-US" altLang="zh-CN" sz="2800"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5768257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8EABB4-B206-7545-B1E3-311FB150DA7F}"/>
              </a:ext>
            </a:extLst>
          </p:cNvPr>
          <p:cNvSpPr txBox="1"/>
          <p:nvPr/>
        </p:nvSpPr>
        <p:spPr>
          <a:xfrm>
            <a:off x="1526060" y="40094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DBE57933-B7FA-E849-9AC7-94E0E54C1D1D}"/>
              </a:ext>
            </a:extLst>
          </p:cNvPr>
          <p:cNvSpPr txBox="1"/>
          <p:nvPr/>
        </p:nvSpPr>
        <p:spPr>
          <a:xfrm>
            <a:off x="5105985" y="799306"/>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类别型属性</a:t>
            </a:r>
            <a:endParaRPr lang="en-US" sz="28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A31B2EAF-224C-494E-8AFF-88963DFE7158}"/>
              </a:ext>
            </a:extLst>
          </p:cNvPr>
          <p:cNvPicPr>
            <a:picLocks noChangeAspect="1"/>
          </p:cNvPicPr>
          <p:nvPr/>
        </p:nvPicPr>
        <p:blipFill>
          <a:blip r:embed="rId3"/>
          <a:stretch>
            <a:fillRect/>
          </a:stretch>
        </p:blipFill>
        <p:spPr>
          <a:xfrm>
            <a:off x="1096228" y="2277130"/>
            <a:ext cx="4381500" cy="2933700"/>
          </a:xfrm>
          <a:prstGeom prst="rect">
            <a:avLst/>
          </a:prstGeom>
        </p:spPr>
      </p:pic>
      <p:pic>
        <p:nvPicPr>
          <p:cNvPr id="9" name="Picture 8">
            <a:extLst>
              <a:ext uri="{FF2B5EF4-FFF2-40B4-BE49-F238E27FC236}">
                <a16:creationId xmlns:a16="http://schemas.microsoft.com/office/drawing/2014/main" id="{8CD4EE37-1843-5B4E-8225-F014CE817315}"/>
              </a:ext>
            </a:extLst>
          </p:cNvPr>
          <p:cNvPicPr>
            <a:picLocks noChangeAspect="1"/>
          </p:cNvPicPr>
          <p:nvPr/>
        </p:nvPicPr>
        <p:blipFill>
          <a:blip r:embed="rId4"/>
          <a:stretch>
            <a:fillRect/>
          </a:stretch>
        </p:blipFill>
        <p:spPr>
          <a:xfrm>
            <a:off x="6714272" y="2260620"/>
            <a:ext cx="4381500" cy="2950210"/>
          </a:xfrm>
          <a:prstGeom prst="rect">
            <a:avLst/>
          </a:prstGeom>
        </p:spPr>
      </p:pic>
      <p:sp>
        <p:nvSpPr>
          <p:cNvPr id="10" name="TextBox 9">
            <a:extLst>
              <a:ext uri="{FF2B5EF4-FFF2-40B4-BE49-F238E27FC236}">
                <a16:creationId xmlns:a16="http://schemas.microsoft.com/office/drawing/2014/main" id="{A75A7BDE-B269-1C4A-BFEA-1BAC832D5B74}"/>
              </a:ext>
            </a:extLst>
          </p:cNvPr>
          <p:cNvSpPr txBox="1"/>
          <p:nvPr/>
        </p:nvSpPr>
        <p:spPr>
          <a:xfrm>
            <a:off x="1578818" y="5341144"/>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1</a:t>
            </a:r>
            <a:r>
              <a:rPr lang="zh-CN" altLang="en-US" dirty="0">
                <a:latin typeface="SimHei" panose="02010609060101010101" pitchFamily="49" charset="-122"/>
                <a:ea typeface="SimHei" panose="02010609060101010101" pitchFamily="49" charset="-122"/>
              </a:rPr>
              <a:t>：研究生系统中的国籍信息</a:t>
            </a:r>
            <a:endParaRPr lang="en-US" dirty="0">
              <a:latin typeface="SimHei" panose="02010609060101010101" pitchFamily="49" charset="-122"/>
              <a:ea typeface="SimHei" panose="02010609060101010101" pitchFamily="49" charset="-122"/>
            </a:endParaRPr>
          </a:p>
        </p:txBody>
      </p:sp>
      <p:sp>
        <p:nvSpPr>
          <p:cNvPr id="11" name="TextBox 10">
            <a:extLst>
              <a:ext uri="{FF2B5EF4-FFF2-40B4-BE49-F238E27FC236}">
                <a16:creationId xmlns:a16="http://schemas.microsoft.com/office/drawing/2014/main" id="{E6FED440-83E5-334B-9472-C80335B4E266}"/>
              </a:ext>
            </a:extLst>
          </p:cNvPr>
          <p:cNvSpPr txBox="1"/>
          <p:nvPr/>
        </p:nvSpPr>
        <p:spPr>
          <a:xfrm>
            <a:off x="8235608" y="5324634"/>
            <a:ext cx="1223412"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2</a:t>
            </a:r>
            <a:r>
              <a:rPr lang="zh-CN" altLang="en-US" dirty="0">
                <a:latin typeface="SimHei" panose="02010609060101010101" pitchFamily="49" charset="-122"/>
                <a:ea typeface="SimHei" panose="02010609060101010101" pitchFamily="49" charset="-122"/>
              </a:rPr>
              <a:t>：性别</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860158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2C99314-D518-204C-8F1B-F39FC82FECE6}"/>
              </a:ext>
            </a:extLst>
          </p:cNvPr>
          <p:cNvSpPr txBox="1"/>
          <p:nvPr/>
        </p:nvSpPr>
        <p:spPr>
          <a:xfrm>
            <a:off x="1387637" y="53107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DE74F9ED-4D05-DB4D-B136-1A619B769215}"/>
              </a:ext>
            </a:extLst>
          </p:cNvPr>
          <p:cNvSpPr txBox="1"/>
          <p:nvPr/>
        </p:nvSpPr>
        <p:spPr>
          <a:xfrm>
            <a:off x="5105985" y="792681"/>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序数型属性</a:t>
            </a:r>
            <a:endParaRPr lang="en-US" sz="2800" dirty="0">
              <a:latin typeface="SimHei" panose="02010609060101010101" pitchFamily="49" charset="-122"/>
              <a:ea typeface="SimHei" panose="02010609060101010101" pitchFamily="49" charset="-122"/>
            </a:endParaRPr>
          </a:p>
        </p:txBody>
      </p:sp>
      <p:pic>
        <p:nvPicPr>
          <p:cNvPr id="7" name="Picture 6">
            <a:extLst>
              <a:ext uri="{FF2B5EF4-FFF2-40B4-BE49-F238E27FC236}">
                <a16:creationId xmlns:a16="http://schemas.microsoft.com/office/drawing/2014/main" id="{8294E757-8F2B-C04D-AD2F-18101C03F31E}"/>
              </a:ext>
            </a:extLst>
          </p:cNvPr>
          <p:cNvPicPr>
            <a:picLocks noChangeAspect="1"/>
          </p:cNvPicPr>
          <p:nvPr/>
        </p:nvPicPr>
        <p:blipFill>
          <a:blip r:embed="rId3"/>
          <a:stretch>
            <a:fillRect/>
          </a:stretch>
        </p:blipFill>
        <p:spPr>
          <a:xfrm>
            <a:off x="579032" y="2176135"/>
            <a:ext cx="4859125" cy="3039130"/>
          </a:xfrm>
          <a:prstGeom prst="rect">
            <a:avLst/>
          </a:prstGeom>
        </p:spPr>
      </p:pic>
      <p:sp>
        <p:nvSpPr>
          <p:cNvPr id="8" name="TextBox 7">
            <a:extLst>
              <a:ext uri="{FF2B5EF4-FFF2-40B4-BE49-F238E27FC236}">
                <a16:creationId xmlns:a16="http://schemas.microsoft.com/office/drawing/2014/main" id="{9401616D-D11F-7841-9C3F-492ADE9C001C}"/>
              </a:ext>
            </a:extLst>
          </p:cNvPr>
          <p:cNvSpPr txBox="1"/>
          <p:nvPr/>
        </p:nvSpPr>
        <p:spPr>
          <a:xfrm>
            <a:off x="1877516" y="5353050"/>
            <a:ext cx="2146742"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3</a:t>
            </a:r>
            <a:r>
              <a:rPr lang="zh-CN" altLang="en-US" dirty="0">
                <a:latin typeface="SimHei" panose="02010609060101010101" pitchFamily="49" charset="-122"/>
                <a:ea typeface="SimHei" panose="02010609060101010101" pitchFamily="49" charset="-122"/>
              </a:rPr>
              <a:t>：英语考试等级</a:t>
            </a:r>
            <a:endParaRPr lang="en-US" dirty="0">
              <a:latin typeface="SimHei" panose="02010609060101010101" pitchFamily="49" charset="-122"/>
              <a:ea typeface="SimHei" panose="02010609060101010101" pitchFamily="49" charset="-122"/>
            </a:endParaRPr>
          </a:p>
        </p:txBody>
      </p:sp>
      <p:pic>
        <p:nvPicPr>
          <p:cNvPr id="10" name="Picture 9">
            <a:extLst>
              <a:ext uri="{FF2B5EF4-FFF2-40B4-BE49-F238E27FC236}">
                <a16:creationId xmlns:a16="http://schemas.microsoft.com/office/drawing/2014/main" id="{C65C330D-E5E6-FA4A-9B9C-BCFDE1316390}"/>
              </a:ext>
            </a:extLst>
          </p:cNvPr>
          <p:cNvPicPr>
            <a:picLocks noChangeAspect="1"/>
          </p:cNvPicPr>
          <p:nvPr/>
        </p:nvPicPr>
        <p:blipFill>
          <a:blip r:embed="rId4"/>
          <a:stretch>
            <a:fillRect/>
          </a:stretch>
        </p:blipFill>
        <p:spPr>
          <a:xfrm>
            <a:off x="6857248" y="2176135"/>
            <a:ext cx="4613945" cy="3039130"/>
          </a:xfrm>
          <a:prstGeom prst="rect">
            <a:avLst/>
          </a:prstGeom>
        </p:spPr>
      </p:pic>
      <p:sp>
        <p:nvSpPr>
          <p:cNvPr id="11" name="TextBox 10">
            <a:extLst>
              <a:ext uri="{FF2B5EF4-FFF2-40B4-BE49-F238E27FC236}">
                <a16:creationId xmlns:a16="http://schemas.microsoft.com/office/drawing/2014/main" id="{F1284C58-7189-5342-8FD3-2041C5107435}"/>
              </a:ext>
            </a:extLst>
          </p:cNvPr>
          <p:cNvSpPr txBox="1"/>
          <p:nvPr/>
        </p:nvSpPr>
        <p:spPr>
          <a:xfrm>
            <a:off x="8052328" y="5353050"/>
            <a:ext cx="1915909"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4</a:t>
            </a:r>
            <a:r>
              <a:rPr lang="zh-CN" altLang="en-US" dirty="0">
                <a:latin typeface="SimHei" panose="02010609060101010101" pitchFamily="49" charset="-122"/>
                <a:ea typeface="SimHei" panose="02010609060101010101" pitchFamily="49" charset="-122"/>
              </a:rPr>
              <a:t>：星巴克咖啡</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41183087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2C94A1-7679-7944-8918-CA4B42179630}"/>
              </a:ext>
            </a:extLst>
          </p:cNvPr>
          <p:cNvSpPr txBox="1"/>
          <p:nvPr/>
        </p:nvSpPr>
        <p:spPr>
          <a:xfrm>
            <a:off x="1302699" y="612398"/>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81C2E4D4-F294-E14C-B477-00E5B410FED2}"/>
              </a:ext>
            </a:extLst>
          </p:cNvPr>
          <p:cNvSpPr txBox="1"/>
          <p:nvPr/>
        </p:nvSpPr>
        <p:spPr>
          <a:xfrm>
            <a:off x="5105985" y="751022"/>
            <a:ext cx="1980029"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数值型属性</a:t>
            </a:r>
            <a:endParaRPr lang="en-US" sz="2800" dirty="0">
              <a:latin typeface="SimHei" panose="02010609060101010101" pitchFamily="49" charset="-122"/>
              <a:ea typeface="SimHei" panose="02010609060101010101" pitchFamily="49" charset="-122"/>
            </a:endParaRPr>
          </a:p>
        </p:txBody>
      </p:sp>
      <p:pic>
        <p:nvPicPr>
          <p:cNvPr id="6" name="Picture 5">
            <a:extLst>
              <a:ext uri="{FF2B5EF4-FFF2-40B4-BE49-F238E27FC236}">
                <a16:creationId xmlns:a16="http://schemas.microsoft.com/office/drawing/2014/main" id="{AEAA102A-B7CB-E04B-8623-CE298AC2DBD4}"/>
              </a:ext>
            </a:extLst>
          </p:cNvPr>
          <p:cNvPicPr>
            <a:picLocks noChangeAspect="1"/>
          </p:cNvPicPr>
          <p:nvPr/>
        </p:nvPicPr>
        <p:blipFill>
          <a:blip r:embed="rId3"/>
          <a:stretch>
            <a:fillRect/>
          </a:stretch>
        </p:blipFill>
        <p:spPr>
          <a:xfrm>
            <a:off x="6645402" y="2468191"/>
            <a:ext cx="5153358" cy="2658665"/>
          </a:xfrm>
          <a:prstGeom prst="rect">
            <a:avLst/>
          </a:prstGeom>
        </p:spPr>
      </p:pic>
      <p:sp>
        <p:nvSpPr>
          <p:cNvPr id="7" name="Oval 6">
            <a:extLst>
              <a:ext uri="{FF2B5EF4-FFF2-40B4-BE49-F238E27FC236}">
                <a16:creationId xmlns:a16="http://schemas.microsoft.com/office/drawing/2014/main" id="{72A58CA1-6C19-B743-B799-25BD24C86585}"/>
              </a:ext>
            </a:extLst>
          </p:cNvPr>
          <p:cNvSpPr/>
          <p:nvPr/>
        </p:nvSpPr>
        <p:spPr>
          <a:xfrm>
            <a:off x="8599033" y="2468191"/>
            <a:ext cx="476250" cy="2658665"/>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imHei" panose="02010609060101010101" pitchFamily="49" charset="-122"/>
              <a:ea typeface="SimHei" panose="02010609060101010101" pitchFamily="49" charset="-122"/>
            </a:endParaRPr>
          </a:p>
        </p:txBody>
      </p:sp>
      <p:sp>
        <p:nvSpPr>
          <p:cNvPr id="8" name="TextBox 7">
            <a:extLst>
              <a:ext uri="{FF2B5EF4-FFF2-40B4-BE49-F238E27FC236}">
                <a16:creationId xmlns:a16="http://schemas.microsoft.com/office/drawing/2014/main" id="{11D09CB6-6EB9-C649-9E5D-B0ED592496C7}"/>
              </a:ext>
            </a:extLst>
          </p:cNvPr>
          <p:cNvSpPr txBox="1"/>
          <p:nvPr/>
        </p:nvSpPr>
        <p:spPr>
          <a:xfrm>
            <a:off x="8052328" y="5353050"/>
            <a:ext cx="3070071"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6</a:t>
            </a:r>
            <a:r>
              <a:rPr lang="zh-CN" altLang="en-US" dirty="0">
                <a:latin typeface="SimHei" panose="02010609060101010101" pitchFamily="49" charset="-122"/>
                <a:ea typeface="SimHei" panose="02010609060101010101" pitchFamily="49" charset="-122"/>
              </a:rPr>
              <a:t>：业绩单（比值型属性）</a:t>
            </a:r>
            <a:endParaRPr lang="en-US" dirty="0">
              <a:latin typeface="SimHei" panose="02010609060101010101" pitchFamily="49" charset="-122"/>
              <a:ea typeface="SimHei" panose="02010609060101010101" pitchFamily="49" charset="-122"/>
            </a:endParaRPr>
          </a:p>
        </p:txBody>
      </p:sp>
      <p:pic>
        <p:nvPicPr>
          <p:cNvPr id="9" name="Picture 8">
            <a:extLst>
              <a:ext uri="{FF2B5EF4-FFF2-40B4-BE49-F238E27FC236}">
                <a16:creationId xmlns:a16="http://schemas.microsoft.com/office/drawing/2014/main" id="{1E41BAE9-EB0F-BE4A-8D99-47A0DF846FEC}"/>
              </a:ext>
            </a:extLst>
          </p:cNvPr>
          <p:cNvPicPr>
            <a:picLocks noChangeAspect="1"/>
          </p:cNvPicPr>
          <p:nvPr/>
        </p:nvPicPr>
        <p:blipFill>
          <a:blip r:embed="rId4"/>
          <a:stretch>
            <a:fillRect/>
          </a:stretch>
        </p:blipFill>
        <p:spPr>
          <a:xfrm>
            <a:off x="1127060" y="2316881"/>
            <a:ext cx="3978925" cy="2809975"/>
          </a:xfrm>
          <a:prstGeom prst="rect">
            <a:avLst/>
          </a:prstGeom>
        </p:spPr>
      </p:pic>
      <p:sp>
        <p:nvSpPr>
          <p:cNvPr id="10" name="TextBox 9">
            <a:extLst>
              <a:ext uri="{FF2B5EF4-FFF2-40B4-BE49-F238E27FC236}">
                <a16:creationId xmlns:a16="http://schemas.microsoft.com/office/drawing/2014/main" id="{4E4ABD26-21A8-9944-A209-73295994D8F3}"/>
              </a:ext>
            </a:extLst>
          </p:cNvPr>
          <p:cNvSpPr txBox="1"/>
          <p:nvPr/>
        </p:nvSpPr>
        <p:spPr>
          <a:xfrm>
            <a:off x="1523778" y="5353050"/>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5</a:t>
            </a:r>
            <a:r>
              <a:rPr lang="zh-CN" altLang="en-US" dirty="0">
                <a:latin typeface="SimHei" panose="02010609060101010101" pitchFamily="49" charset="-122"/>
                <a:ea typeface="SimHei" panose="02010609060101010101" pitchFamily="49" charset="-122"/>
              </a:rPr>
              <a:t>：茅台报表（区间型属性）</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82089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45C98C-3E4B-8944-827E-6C4720F6A7A3}"/>
              </a:ext>
            </a:extLst>
          </p:cNvPr>
          <p:cNvSpPr txBox="1"/>
          <p:nvPr/>
        </p:nvSpPr>
        <p:spPr>
          <a:xfrm>
            <a:off x="1328086" y="472853"/>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C5B3EB17-A098-9A43-B303-CC332F04AE49}"/>
              </a:ext>
            </a:extLst>
          </p:cNvPr>
          <p:cNvSpPr txBox="1"/>
          <p:nvPr/>
        </p:nvSpPr>
        <p:spPr>
          <a:xfrm>
            <a:off x="4746911" y="744331"/>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连续型和离散型</a:t>
            </a:r>
            <a:endParaRPr lang="en-US" sz="2800" dirty="0">
              <a:latin typeface="SimHei" panose="02010609060101010101" pitchFamily="49" charset="-122"/>
              <a:ea typeface="SimHei" panose="02010609060101010101" pitchFamily="49" charset="-122"/>
            </a:endParaRPr>
          </a:p>
        </p:txBody>
      </p:sp>
      <p:pic>
        <p:nvPicPr>
          <p:cNvPr id="7" name="Picture 2" descr="Z:\信息可视化课程建设\Class3\materials\discrete_cont_signals.gif">
            <a:extLst>
              <a:ext uri="{FF2B5EF4-FFF2-40B4-BE49-F238E27FC236}">
                <a16:creationId xmlns:a16="http://schemas.microsoft.com/office/drawing/2014/main" id="{C647D087-A6C6-FF40-A335-EE7448B5DD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2393" y="1805989"/>
            <a:ext cx="6907212" cy="43175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TextBox 7">
            <a:extLst>
              <a:ext uri="{FF2B5EF4-FFF2-40B4-BE49-F238E27FC236}">
                <a16:creationId xmlns:a16="http://schemas.microsoft.com/office/drawing/2014/main" id="{A064DB74-7B89-9347-9DCF-F43F9E5F1378}"/>
              </a:ext>
            </a:extLst>
          </p:cNvPr>
          <p:cNvSpPr txBox="1"/>
          <p:nvPr/>
        </p:nvSpPr>
        <p:spPr>
          <a:xfrm>
            <a:off x="4300833" y="6054245"/>
            <a:ext cx="3300904" cy="369332"/>
          </a:xfrm>
          <a:prstGeom prst="rect">
            <a:avLst/>
          </a:prstGeom>
          <a:noFill/>
        </p:spPr>
        <p:txBody>
          <a:bodyPr wrap="none" rtlCol="0">
            <a:spAutoFit/>
          </a:bodyPr>
          <a:lstStyle/>
          <a:p>
            <a:r>
              <a:rPr lang="zh-CN" altLang="en-US" dirty="0">
                <a:latin typeface="SimHei" panose="02010609060101010101" pitchFamily="49" charset="-122"/>
                <a:ea typeface="SimHei" panose="02010609060101010101" pitchFamily="49" charset="-122"/>
              </a:rPr>
              <a:t>图</a:t>
            </a:r>
            <a:r>
              <a:rPr lang="en-US" altLang="zh-CN" dirty="0">
                <a:latin typeface="SimHei" panose="02010609060101010101" pitchFamily="49" charset="-122"/>
                <a:ea typeface="SimHei" panose="02010609060101010101" pitchFamily="49" charset="-122"/>
              </a:rPr>
              <a:t>7</a:t>
            </a:r>
            <a:r>
              <a:rPr lang="zh-CN" altLang="en-US" dirty="0">
                <a:latin typeface="SimHei" panose="02010609060101010101" pitchFamily="49" charset="-122"/>
                <a:ea typeface="SimHei" panose="02010609060101010101" pitchFamily="49" charset="-122"/>
              </a:rPr>
              <a:t>：连续型数据和离散型数据</a:t>
            </a:r>
            <a:endParaRPr lang="en-US" dirty="0">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91124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D3DCD30-AA1B-5445-A7E3-1A5850AFC825}"/>
              </a:ext>
            </a:extLst>
          </p:cNvPr>
          <p:cNvSpPr txBox="1"/>
          <p:nvPr/>
        </p:nvSpPr>
        <p:spPr>
          <a:xfrm>
            <a:off x="1397372" y="624431"/>
            <a:ext cx="1620957"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数据基础</a:t>
            </a:r>
            <a:endParaRPr lang="en-US" sz="2800" dirty="0">
              <a:latin typeface="SimHei" panose="02010609060101010101" pitchFamily="49" charset="-122"/>
              <a:ea typeface="SimHei" panose="02010609060101010101" pitchFamily="49" charset="-122"/>
            </a:endParaRPr>
          </a:p>
        </p:txBody>
      </p:sp>
      <p:sp>
        <p:nvSpPr>
          <p:cNvPr id="5" name="TextBox 4">
            <a:extLst>
              <a:ext uri="{FF2B5EF4-FFF2-40B4-BE49-F238E27FC236}">
                <a16:creationId xmlns:a16="http://schemas.microsoft.com/office/drawing/2014/main" id="{7DFF709B-412C-C943-A6DC-926DF19CE66F}"/>
              </a:ext>
            </a:extLst>
          </p:cNvPr>
          <p:cNvSpPr txBox="1"/>
          <p:nvPr/>
        </p:nvSpPr>
        <p:spPr>
          <a:xfrm>
            <a:off x="4746912" y="834082"/>
            <a:ext cx="2698175" cy="523220"/>
          </a:xfrm>
          <a:prstGeom prst="rect">
            <a:avLst/>
          </a:prstGeom>
          <a:noFill/>
        </p:spPr>
        <p:txBody>
          <a:bodyPr wrap="none" rtlCol="0">
            <a:spAutoFit/>
          </a:bodyPr>
          <a:lstStyle/>
          <a:p>
            <a:r>
              <a:rPr lang="zh-CN" altLang="en-US" sz="2800" dirty="0">
                <a:latin typeface="SimHei" panose="02010609060101010101" pitchFamily="49" charset="-122"/>
                <a:ea typeface="SimHei" panose="02010609060101010101" pitchFamily="49" charset="-122"/>
              </a:rPr>
              <a:t>数据相似性度量</a:t>
            </a:r>
            <a:endParaRPr lang="en-US" sz="2800" dirty="0">
              <a:latin typeface="SimHei" panose="02010609060101010101" pitchFamily="49" charset="-122"/>
              <a:ea typeface="SimHei" panose="02010609060101010101" pitchFamily="49" charset="-122"/>
            </a:endParaRP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E73191AD-7B8F-1D43-8933-5E9A36EFD2B0}"/>
                  </a:ext>
                </a:extLst>
              </p:cNvPr>
              <p:cNvSpPr txBox="1"/>
              <p:nvPr/>
            </p:nvSpPr>
            <p:spPr>
              <a:xfrm>
                <a:off x="1096228" y="2090172"/>
                <a:ext cx="10562372" cy="3897285"/>
              </a:xfrm>
              <a:prstGeom prst="rect">
                <a:avLst/>
              </a:prstGeom>
              <a:noFill/>
            </p:spPr>
            <p:txBody>
              <a:bodyPr wrap="square" rtlCol="0">
                <a:spAutoFit/>
              </a:bodyPr>
              <a:lstStyle/>
              <a:p>
                <a:pPr>
                  <a:lnSpc>
                    <a:spcPct val="150000"/>
                  </a:lnSpc>
                </a:pPr>
                <a:r>
                  <a:rPr lang="zh-CN" altLang="en-US" sz="2400" dirty="0">
                    <a:latin typeface="SimHei" panose="02010609060101010101" pitchFamily="49" charset="-122"/>
                    <a:ea typeface="SimHei" panose="02010609060101010101" pitchFamily="49" charset="-122"/>
                  </a:rPr>
                  <a:t>距离函数</a:t>
                </a:r>
                <a:r>
                  <a:rPr lang="en-US" altLang="zh-CN" sz="2400" dirty="0">
                    <a:latin typeface="SimHei" panose="02010609060101010101" pitchFamily="49" charset="-122"/>
                    <a:ea typeface="SimHei" panose="02010609060101010101" pitchFamily="49" charset="-122"/>
                  </a:rPr>
                  <a:t>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定义</m:t>
                    </m:r>
                    <m:r>
                      <a:rPr lang="zh-CN" altLang="en-US" sz="2400" i="1">
                        <a:latin typeface="Cambria Math" panose="02040503050406030204" pitchFamily="18" charset="0"/>
                        <a:ea typeface="SimHei" panose="02010609060101010101" pitchFamily="49" charset="-122"/>
                      </a:rPr>
                      <m:t>需要</m:t>
                    </m:r>
                    <m:r>
                      <a:rPr lang="zh-CN" altLang="en-US" sz="2400" i="1" smtClean="0">
                        <a:latin typeface="Cambria Math" panose="02040503050406030204" pitchFamily="18" charset="0"/>
                        <a:ea typeface="SimHei" panose="02010609060101010101" pitchFamily="49" charset="-122"/>
                      </a:rPr>
                      <m:t>同时</m:t>
                    </m:r>
                    <m:r>
                      <a:rPr lang="zh-CN" altLang="en-US" sz="2400" i="1">
                        <a:latin typeface="Cambria Math" panose="02040503050406030204" pitchFamily="18" charset="0"/>
                        <a:ea typeface="SimHei" panose="02010609060101010101" pitchFamily="49" charset="-122"/>
                      </a:rPr>
                      <m:t>满足</m:t>
                    </m:r>
                    <m:r>
                      <a:rPr lang="zh-CN" altLang="en-US" sz="2400" i="1" smtClean="0">
                        <a:latin typeface="Cambria Math" panose="02040503050406030204" pitchFamily="18" charset="0"/>
                        <a:ea typeface="SimHei" panose="02010609060101010101" pitchFamily="49" charset="-122"/>
                      </a:rPr>
                      <m:t>以下</m:t>
                    </m:r>
                    <m:r>
                      <a:rPr lang="zh-CN" altLang="en-US" sz="2400" i="1">
                        <a:latin typeface="Cambria Math" panose="02040503050406030204" pitchFamily="18" charset="0"/>
                        <a:ea typeface="SimHei" panose="02010609060101010101" pitchFamily="49" charset="-122"/>
                      </a:rPr>
                      <m:t>三个</m:t>
                    </m:r>
                    <m:r>
                      <a:rPr lang="zh-CN" altLang="en-US" sz="2400" i="1" smtClean="0">
                        <a:latin typeface="Cambria Math" panose="02040503050406030204" pitchFamily="18" charset="0"/>
                        <a:ea typeface="SimHei" panose="02010609060101010101" pitchFamily="49" charset="-122"/>
                      </a:rPr>
                      <m:t>准则</m:t>
                    </m:r>
                    <m:r>
                      <a:rPr lang="zh-CN" altLang="en-US" sz="2400" b="0" i="1" smtClean="0">
                        <a:latin typeface="Cambria Math" panose="02040503050406030204" pitchFamily="18" charset="0"/>
                        <a:ea typeface="SimHei" panose="02010609060101010101" pitchFamily="49" charset="-122"/>
                      </a:rPr>
                      <m:t>：</m:t>
                    </m:r>
                  </m:oMath>
                </a14:m>
                <a:endParaRPr lang="en-US" altLang="zh-CN" sz="2400" b="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1</a:t>
                </a:r>
                <a:r>
                  <a:rPr lang="zh-CN" altLang="en-US" sz="2400" dirty="0">
                    <a:latin typeface="SimHei" panose="02010609060101010101" pitchFamily="49" charset="-122"/>
                    <a:ea typeface="SimHei" panose="02010609060101010101" pitchFamily="49" charset="-122"/>
                  </a:rPr>
                  <a:t>）非负性：</a:t>
                </a:r>
                <a:r>
                  <a:rPr lang="en-US" altLang="zh-CN" sz="2400" dirty="0">
                    <a:latin typeface="SimHei" panose="02010609060101010101" pitchFamily="49" charset="-122"/>
                    <a:ea typeface="SimHei" panose="02010609060101010101" pitchFamily="49" charset="-122"/>
                  </a:rPr>
                  <a:t> </a:t>
                </a:r>
              </a:p>
              <a:p>
                <a:pPr>
                  <a:lnSpc>
                    <a:spcPct val="150000"/>
                  </a:lnSpc>
                </a:pP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en-US" altLang="zh-CN" sz="2400" b="0" i="1" smtClean="0">
                        <a:latin typeface="Cambria Math" panose="02040503050406030204" pitchFamily="18" charset="0"/>
                        <a:ea typeface="Cambria Math" panose="02040503050406030204" pitchFamily="18" charset="0"/>
                      </a:rPr>
                      <m:t>≥</m:t>
                    </m:r>
                    <m:r>
                      <a:rPr lang="en-US" altLang="zh-CN" sz="2400" b="0" i="0" smtClean="0">
                        <a:latin typeface="Cambria Math" panose="02040503050406030204" pitchFamily="18" charset="0"/>
                        <a:ea typeface="Cambria Math" panose="02040503050406030204" pitchFamily="18" charset="0"/>
                      </a:rPr>
                      <m:t>0</m:t>
                    </m:r>
                    <m:d>
                      <m:dPr>
                        <m:begChr m:val="（"/>
                        <m:endChr m:val="）"/>
                        <m:ctrlPr>
                          <a:rPr lang="zh-CN" altLang="en-US" sz="2400" b="0" i="1" smtClean="0">
                            <a:latin typeface="Cambria Math" panose="02040503050406030204" pitchFamily="18" charset="0"/>
                            <a:ea typeface="Cambria Math" panose="02040503050406030204" pitchFamily="18" charset="0"/>
                          </a:rPr>
                        </m:ctrlPr>
                      </m:dPr>
                      <m:e>
                        <m:r>
                          <m:rPr>
                            <m:nor/>
                          </m:rPr>
                          <a:rPr lang="zh-CN" altLang="en-US" sz="2400" b="0" i="0" smtClean="0">
                            <a:latin typeface="Cambria Math" panose="02040503050406030204" pitchFamily="18" charset="0"/>
                            <a:ea typeface="Cambria Math" panose="02040503050406030204" pitchFamily="18" charset="0"/>
                          </a:rPr>
                          <m:t> </m:t>
                        </m:r>
                        <m:r>
                          <m:rPr>
                            <m:nor/>
                          </m:rPr>
                          <a:rPr lang="en-US" altLang="zh-CN" sz="2400" dirty="0" smtClean="0">
                            <a:latin typeface="SimHei" panose="02010609060101010101" pitchFamily="49" charset="-122"/>
                            <a:ea typeface="SimHei" panose="02010609060101010101" pitchFamily="49" charset="-122"/>
                          </a:rPr>
                          <m:t>d</m:t>
                        </m:r>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r>
                          <a:rPr lang="en-US" altLang="zh-CN" sz="2400" b="0" i="0" smtClean="0">
                            <a:latin typeface="Cambria Math" panose="02040503050406030204" pitchFamily="18" charset="0"/>
                            <a:ea typeface="SimHei" panose="02010609060101010101" pitchFamily="49" charset="-122"/>
                          </a:rPr>
                          <m:t>=0</m:t>
                        </m:r>
                        <m:r>
                          <a:rPr lang="zh-CN" altLang="en-US" sz="2400" i="1">
                            <a:latin typeface="Cambria Math" panose="02040503050406030204" pitchFamily="18" charset="0"/>
                            <a:ea typeface="SimHei" panose="02010609060101010101" pitchFamily="49" charset="-122"/>
                          </a:rPr>
                          <m:t>当且仅当</m:t>
                        </m:r>
                        <m:r>
                          <m:rPr>
                            <m:sty m:val="p"/>
                          </m:rPr>
                          <a:rPr lang="en-US" altLang="zh-CN" sz="2400" i="1" smtClean="0">
                            <a:latin typeface="Cambria Math" panose="02040503050406030204" pitchFamily="18" charset="0"/>
                            <a:ea typeface="SimHei" panose="02010609060101010101" pitchFamily="49" charset="-122"/>
                          </a:rPr>
                          <m:t>X</m:t>
                        </m:r>
                        <m:r>
                          <a:rPr lang="en-US" altLang="zh-CN" sz="2400" b="0" i="1" smtClean="0">
                            <a:latin typeface="Cambria Math" panose="02040503050406030204" pitchFamily="18" charset="0"/>
                            <a:ea typeface="SimHei" panose="02010609060101010101" pitchFamily="49" charset="-122"/>
                          </a:rPr>
                          <m:t>=</m:t>
                        </m:r>
                        <m:r>
                          <m:rPr>
                            <m:sty m:val="p"/>
                          </m:rPr>
                          <a:rPr lang="en-US" altLang="zh-CN" sz="2400" i="1">
                            <a:latin typeface="Cambria Math" panose="02040503050406030204" pitchFamily="18" charset="0"/>
                            <a:ea typeface="SimHei" panose="02010609060101010101" pitchFamily="49" charset="-122"/>
                          </a:rPr>
                          <m:t>Y</m:t>
                        </m:r>
                        <m:r>
                          <a:rPr lang="zh-CN" altLang="en-US" sz="2400" b="0" i="0" smtClean="0">
                            <a:latin typeface="Cambria Math" panose="02040503050406030204" pitchFamily="18" charset="0"/>
                            <a:ea typeface="SimHei" panose="02010609060101010101" pitchFamily="49" charset="-122"/>
                          </a:rPr>
                          <m:t>，</m:t>
                        </m:r>
                        <m:r>
                          <a:rPr lang="zh-CN" altLang="en-US" sz="2400" i="1">
                            <a:latin typeface="Cambria Math" panose="02040503050406030204" pitchFamily="18" charset="0"/>
                            <a:ea typeface="SimHei" panose="02010609060101010101" pitchFamily="49" charset="-122"/>
                          </a:rPr>
                          <m:t>即</m:t>
                        </m:r>
                        <m:r>
                          <a:rPr lang="zh-CN" altLang="en-US" sz="2400" i="1" smtClean="0">
                            <a:latin typeface="Cambria Math" panose="02040503050406030204" pitchFamily="18" charset="0"/>
                            <a:ea typeface="SimHei" panose="02010609060101010101" pitchFamily="49" charset="-122"/>
                          </a:rPr>
                          <m:t>任何</m:t>
                        </m:r>
                        <m:r>
                          <a:rPr lang="zh-CN" altLang="en-US" sz="2400" i="1">
                            <a:latin typeface="Cambria Math" panose="02040503050406030204" pitchFamily="18" charset="0"/>
                            <a:ea typeface="SimHei" panose="02010609060101010101" pitchFamily="49" charset="-122"/>
                          </a:rPr>
                          <m:t>对象</m:t>
                        </m:r>
                        <m:r>
                          <a:rPr lang="zh-CN" altLang="en-US" sz="2400" i="1" smtClean="0">
                            <a:latin typeface="Cambria Math" panose="02040503050406030204" pitchFamily="18" charset="0"/>
                            <a:ea typeface="SimHei" panose="02010609060101010101" pitchFamily="49" charset="-122"/>
                          </a:rPr>
                          <m:t>到自己</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i="1">
                            <a:latin typeface="Cambria Math" panose="02040503050406030204" pitchFamily="18" charset="0"/>
                            <a:ea typeface="SimHei" panose="02010609060101010101" pitchFamily="49" charset="-122"/>
                          </a:rPr>
                          <m:t>为</m:t>
                        </m:r>
                        <m:r>
                          <a:rPr lang="en-US" altLang="zh-CN" sz="2400" b="0" i="1" smtClean="0">
                            <a:latin typeface="Cambria Math" panose="02040503050406030204" pitchFamily="18" charset="0"/>
                            <a:ea typeface="SimHei" panose="02010609060101010101" pitchFamily="49" charset="-122"/>
                          </a:rPr>
                          <m:t>0</m:t>
                        </m:r>
                      </m:e>
                    </m:d>
                  </m:oMath>
                </a14:m>
                <a:endParaRPr lang="en-US"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2</a:t>
                </a:r>
                <a:r>
                  <a:rPr lang="zh-CN" altLang="en-US" sz="2400" dirty="0">
                    <a:latin typeface="SimHei" panose="02010609060101010101" pitchFamily="49" charset="-122"/>
                    <a:ea typeface="SimHei" panose="02010609060101010101" pitchFamily="49" charset="-122"/>
                  </a:rPr>
                  <a:t>）对称性：</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oMath>
                </a14:m>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𝑌</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𝑋</m:t>
                        </m:r>
                      </m:e>
                    </m:d>
                    <m:r>
                      <a:rPr lang="zh-CN" altLang="en-US" sz="2400" b="0" i="1" smtClean="0">
                        <a:latin typeface="Cambria Math" panose="02040503050406030204" pitchFamily="18" charset="0"/>
                        <a:ea typeface="SimHei" panose="02010609060101010101" pitchFamily="49" charset="-122"/>
                      </a:rPr>
                      <m:t>，</m:t>
                    </m:r>
                    <m:r>
                      <a:rPr lang="zh-CN" altLang="en-US" sz="2400" i="1">
                        <a:latin typeface="Cambria Math" panose="02040503050406030204" pitchFamily="18" charset="0"/>
                        <a:ea typeface="SimHei" panose="02010609060101010101" pitchFamily="49" charset="-122"/>
                      </a:rPr>
                      <m:t>即</m:t>
                    </m:r>
                    <m:r>
                      <m:rPr>
                        <m:sty m:val="p"/>
                      </m:rPr>
                      <a:rPr lang="en-US" altLang="zh-CN" sz="2400" i="1" smtClean="0">
                        <a:latin typeface="Cambria Math" panose="02040503050406030204" pitchFamily="18" charset="0"/>
                        <a:ea typeface="SimHei" panose="02010609060101010101" pitchFamily="49" charset="-122"/>
                      </a:rPr>
                      <m:t>X</m:t>
                    </m:r>
                    <m:r>
                      <a:rPr lang="zh-CN" altLang="en-US" sz="2400" i="1">
                        <a:latin typeface="Cambria Math" panose="02040503050406030204" pitchFamily="18" charset="0"/>
                        <a:ea typeface="SimHei" panose="02010609060101010101" pitchFamily="49" charset="-122"/>
                      </a:rPr>
                      <m:t>到</m:t>
                    </m:r>
                    <m:r>
                      <m:rPr>
                        <m:sty m:val="p"/>
                      </m:rPr>
                      <a:rPr lang="en-US" altLang="zh-CN" sz="2400" i="1" smtClean="0">
                        <a:latin typeface="Cambria Math" panose="02040503050406030204" pitchFamily="18" charset="0"/>
                        <a:ea typeface="SimHei" panose="02010609060101010101" pitchFamily="49" charset="-122"/>
                      </a:rPr>
                      <m:t>Y</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i="1">
                        <a:latin typeface="Cambria Math" panose="02040503050406030204" pitchFamily="18" charset="0"/>
                        <a:ea typeface="SimHei" panose="02010609060101010101" pitchFamily="49" charset="-122"/>
                      </a:rPr>
                      <m:t>等于</m:t>
                    </m:r>
                    <m:r>
                      <m:rPr>
                        <m:sty m:val="p"/>
                      </m:rPr>
                      <a:rPr lang="en-US" altLang="zh-CN" sz="2400" i="1" smtClean="0">
                        <a:latin typeface="Cambria Math" panose="02040503050406030204" pitchFamily="18" charset="0"/>
                        <a:ea typeface="SimHei" panose="02010609060101010101" pitchFamily="49" charset="-122"/>
                      </a:rPr>
                      <m:t>Y</m:t>
                    </m:r>
                    <m:r>
                      <a:rPr lang="zh-CN" altLang="en-US" sz="2400" i="1">
                        <a:latin typeface="Cambria Math" panose="02040503050406030204" pitchFamily="18" charset="0"/>
                        <a:ea typeface="SimHei" panose="02010609060101010101" pitchFamily="49" charset="-122"/>
                      </a:rPr>
                      <m:t>到</m:t>
                    </m:r>
                    <m:r>
                      <m:rPr>
                        <m:sty m:val="p"/>
                      </m:rPr>
                      <a:rPr lang="en-US" altLang="zh-CN" sz="2400" i="1" smtClean="0">
                        <a:latin typeface="Cambria Math" panose="02040503050406030204" pitchFamily="18" charset="0"/>
                        <a:ea typeface="SimHei" panose="02010609060101010101" pitchFamily="49" charset="-122"/>
                      </a:rPr>
                      <m:t>X</m:t>
                    </m:r>
                    <m:r>
                      <a:rPr lang="zh-CN" altLang="en-US" sz="2400" i="1">
                        <a:latin typeface="Cambria Math" panose="02040503050406030204" pitchFamily="18" charset="0"/>
                        <a:ea typeface="SimHei" panose="02010609060101010101" pitchFamily="49" charset="-122"/>
                      </a:rPr>
                      <m:t>的</m:t>
                    </m:r>
                    <m:r>
                      <a:rPr lang="zh-CN" altLang="en-US" sz="2400" i="1" smtClean="0">
                        <a:latin typeface="Cambria Math" panose="02040503050406030204" pitchFamily="18" charset="0"/>
                        <a:ea typeface="SimHei" panose="02010609060101010101" pitchFamily="49" charset="-122"/>
                      </a:rPr>
                      <m:t>距离</m:t>
                    </m:r>
                    <m:r>
                      <a:rPr lang="zh-CN" altLang="en-US" sz="2400" b="0" i="1" smtClean="0">
                        <a:latin typeface="Cambria Math" panose="02040503050406030204" pitchFamily="18" charset="0"/>
                        <a:ea typeface="SimHei" panose="02010609060101010101" pitchFamily="49" charset="-122"/>
                      </a:rPr>
                      <m:t>。</m:t>
                    </m:r>
                  </m:oMath>
                </a14:m>
                <a:endParaRPr lang="en-US" altLang="zh-CN" sz="2400" b="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3</a:t>
                </a:r>
                <a:r>
                  <a:rPr lang="zh-CN" altLang="en-US" sz="2400" dirty="0">
                    <a:latin typeface="SimHei" panose="02010609060101010101" pitchFamily="49" charset="-122"/>
                    <a:ea typeface="SimHei" panose="02010609060101010101" pitchFamily="49" charset="-122"/>
                  </a:rPr>
                  <a:t>）三角不等式：</a:t>
                </a:r>
                <a:endParaRPr lang="en-US" altLang="zh-CN" sz="2400" dirty="0">
                  <a:latin typeface="SimHei" panose="02010609060101010101" pitchFamily="49" charset="-122"/>
                  <a:ea typeface="SimHei" panose="02010609060101010101" pitchFamily="49" charset="-122"/>
                </a:endParaRPr>
              </a:p>
              <a:p>
                <a:pPr>
                  <a:lnSpc>
                    <a:spcPct val="150000"/>
                  </a:lnSpc>
                </a:pPr>
                <a:r>
                  <a:rPr lang="en-US" altLang="zh-CN" sz="2400" dirty="0">
                    <a:latin typeface="SimHei" panose="02010609060101010101" pitchFamily="49" charset="-122"/>
                    <a:ea typeface="SimHei" panose="02010609060101010101" pitchFamily="49" charset="-122"/>
                  </a:rPr>
                  <a:t>	</a:t>
                </a:r>
                <a:r>
                  <a:rPr lang="zh-CN" altLang="en-US" sz="2400" dirty="0">
                    <a:latin typeface="SimHei" panose="02010609060101010101" pitchFamily="49" charset="-122"/>
                    <a:ea typeface="SimHei" panose="02010609060101010101" pitchFamily="49" charset="-122"/>
                  </a:rPr>
                  <a:t>即两边之和大于第三边，</a:t>
                </a:r>
                <a:r>
                  <a:rPr lang="en-US" altLang="zh-CN" sz="2400" dirty="0">
                    <a:latin typeface="SimHei" panose="02010609060101010101" pitchFamily="49" charset="-122"/>
                    <a:ea typeface="SimHei" panose="02010609060101010101" pitchFamily="49" charset="-122"/>
                  </a:rPr>
                  <a:t>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𝑌</m:t>
                        </m:r>
                      </m:e>
                    </m:d>
                  </m:oMath>
                </a14:m>
                <a:r>
                  <a:rPr lang="en-US" altLang="zh-CN" sz="2400" dirty="0">
                    <a:latin typeface="SimHei" panose="02010609060101010101" pitchFamily="49" charset="-122"/>
                    <a:ea typeface="SimHei" panose="02010609060101010101" pitchFamily="49" charset="-122"/>
                  </a:rPr>
                  <a:t> + d</a:t>
                </a:r>
                <a14:m>
                  <m:oMath xmlns:m="http://schemas.openxmlformats.org/officeDocument/2006/math">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𝑌</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𝑍</m:t>
                        </m:r>
                      </m:e>
                    </m:d>
                    <m:r>
                      <a:rPr lang="en-US" altLang="zh-CN" sz="2400" b="0" i="1" smtClean="0">
                        <a:latin typeface="Cambria Math" panose="02040503050406030204" pitchFamily="18" charset="0"/>
                        <a:ea typeface="SimHei" panose="02010609060101010101" pitchFamily="49" charset="-122"/>
                      </a:rPr>
                      <m:t> </m:t>
                    </m:r>
                    <m:r>
                      <a:rPr lang="en-US" altLang="zh-CN" sz="2400" b="0" i="1" smtClean="0">
                        <a:latin typeface="Cambria Math" panose="02040503050406030204" pitchFamily="18" charset="0"/>
                        <a:ea typeface="Cambria Math" panose="02040503050406030204" pitchFamily="18" charset="0"/>
                      </a:rPr>
                      <m:t>≥</m:t>
                    </m:r>
                    <m:r>
                      <m:rPr>
                        <m:nor/>
                      </m:rPr>
                      <a:rPr lang="en-US" altLang="zh-CN" sz="2400" dirty="0" smtClean="0">
                        <a:latin typeface="SimHei" panose="02010609060101010101" pitchFamily="49" charset="-122"/>
                        <a:ea typeface="SimHei" panose="02010609060101010101" pitchFamily="49" charset="-122"/>
                      </a:rPr>
                      <m:t>d</m:t>
                    </m:r>
                    <m:d>
                      <m:dPr>
                        <m:ctrlPr>
                          <a:rPr lang="en-US" altLang="zh-CN" sz="2400" i="1" smtClean="0">
                            <a:latin typeface="Cambria Math" panose="02040503050406030204" pitchFamily="18" charset="0"/>
                            <a:ea typeface="SimHei" panose="02010609060101010101" pitchFamily="49" charset="-122"/>
                          </a:rPr>
                        </m:ctrlPr>
                      </m:dPr>
                      <m:e>
                        <m:r>
                          <a:rPr lang="en-US" altLang="zh-CN" sz="2400" b="0" i="1" smtClean="0">
                            <a:latin typeface="Cambria Math" panose="02040503050406030204" pitchFamily="18" charset="0"/>
                            <a:ea typeface="SimHei" panose="02010609060101010101" pitchFamily="49" charset="-122"/>
                          </a:rPr>
                          <m:t>𝑋</m:t>
                        </m:r>
                        <m:r>
                          <a:rPr lang="en-US" altLang="zh-CN" sz="2400" b="0" i="1" smtClean="0">
                            <a:latin typeface="Cambria Math" panose="02040503050406030204" pitchFamily="18" charset="0"/>
                            <a:ea typeface="SimHei" panose="02010609060101010101" pitchFamily="49" charset="-122"/>
                          </a:rPr>
                          <m:t>,</m:t>
                        </m:r>
                        <m:r>
                          <a:rPr lang="en-US" altLang="zh-CN" sz="2400" b="0" i="1" smtClean="0">
                            <a:latin typeface="Cambria Math" panose="02040503050406030204" pitchFamily="18" charset="0"/>
                            <a:ea typeface="SimHei" panose="02010609060101010101" pitchFamily="49" charset="-122"/>
                          </a:rPr>
                          <m:t>𝑍</m:t>
                        </m:r>
                      </m:e>
                    </m:d>
                    <m:r>
                      <a:rPr lang="zh-CN" altLang="en-US" sz="2400" b="0" i="0" smtClean="0">
                        <a:latin typeface="Cambria Math" panose="02040503050406030204" pitchFamily="18" charset="0"/>
                        <a:ea typeface="SimHei" panose="02010609060101010101" pitchFamily="49" charset="-122"/>
                      </a:rPr>
                      <m:t>。</m:t>
                    </m:r>
                  </m:oMath>
                </a14:m>
                <a:endParaRPr lang="en-US" altLang="zh-CN" sz="2400" dirty="0">
                  <a:latin typeface="SimHei" panose="02010609060101010101" pitchFamily="49" charset="-122"/>
                  <a:ea typeface="SimHei" panose="02010609060101010101" pitchFamily="49" charset="-122"/>
                </a:endParaRPr>
              </a:p>
            </p:txBody>
          </p:sp>
        </mc:Choice>
        <mc:Fallback xmlns="">
          <p:sp>
            <p:nvSpPr>
              <p:cNvPr id="18" name="TextBox 17">
                <a:extLst>
                  <a:ext uri="{FF2B5EF4-FFF2-40B4-BE49-F238E27FC236}">
                    <a16:creationId xmlns:a16="http://schemas.microsoft.com/office/drawing/2014/main" id="{E73191AD-7B8F-1D43-8933-5E9A36EFD2B0}"/>
                  </a:ext>
                </a:extLst>
              </p:cNvPr>
              <p:cNvSpPr txBox="1">
                <a:spLocks noRot="1" noChangeAspect="1" noMove="1" noResize="1" noEditPoints="1" noAdjustHandles="1" noChangeArrowheads="1" noChangeShapeType="1" noTextEdit="1"/>
              </p:cNvSpPr>
              <p:nvPr/>
            </p:nvSpPr>
            <p:spPr>
              <a:xfrm>
                <a:off x="1096228" y="2090172"/>
                <a:ext cx="10562372" cy="3897285"/>
              </a:xfrm>
              <a:prstGeom prst="rect">
                <a:avLst/>
              </a:prstGeom>
              <a:blipFill>
                <a:blip r:embed="rId3"/>
                <a:stretch>
                  <a:fillRect l="-840" b="-2606"/>
                </a:stretch>
              </a:blipFill>
            </p:spPr>
            <p:txBody>
              <a:bodyPr/>
              <a:lstStyle/>
              <a:p>
                <a:r>
                  <a:rPr lang="en-US">
                    <a:noFill/>
                  </a:rPr>
                  <a:t> </a:t>
                </a:r>
              </a:p>
            </p:txBody>
          </p:sp>
        </mc:Fallback>
      </mc:AlternateContent>
    </p:spTree>
    <p:extLst>
      <p:ext uri="{BB962C8B-B14F-4D97-AF65-F5344CB8AC3E}">
        <p14:creationId xmlns:p14="http://schemas.microsoft.com/office/powerpoint/2010/main" val="3220336275"/>
      </p:ext>
    </p:extLst>
  </p:cSld>
  <p:clrMapOvr>
    <a:masterClrMapping/>
  </p:clrMapOvr>
</p:sld>
</file>

<file path=ppt/theme/_rels/them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主题1">
  <a:themeElements>
    <a:clrScheme name="">
      <a:dk1>
        <a:srgbClr val="555555"/>
      </a:dk1>
      <a:lt1>
        <a:srgbClr val="F9F9F9"/>
      </a:lt1>
      <a:dk2>
        <a:srgbClr val="775F55"/>
      </a:dk2>
      <a:lt2>
        <a:srgbClr val="EBDDC3"/>
      </a:lt2>
      <a:accent1>
        <a:srgbClr val="94B6D2"/>
      </a:accent1>
      <a:accent2>
        <a:srgbClr val="DD8047"/>
      </a:accent2>
      <a:accent3>
        <a:srgbClr val="FBFBFB"/>
      </a:accent3>
      <a:accent4>
        <a:srgbClr val="474747"/>
      </a:accent4>
      <a:accent5>
        <a:srgbClr val="C8D7E5"/>
      </a:accent5>
      <a:accent6>
        <a:srgbClr val="C8733F"/>
      </a:accent6>
      <a:hlink>
        <a:srgbClr val="FF7915"/>
      </a:hlink>
      <a:folHlink>
        <a:srgbClr val="996600"/>
      </a:folHlink>
    </a:clrScheme>
    <a:fontScheme name="中性">
      <a:majorFont>
        <a:latin typeface="Garamond"/>
        <a:ea typeface="STXinwei"/>
        <a:cs typeface=""/>
      </a:majorFont>
      <a:minorFont>
        <a:latin typeface="Times New Roman"/>
        <a:ea typeface="STXinw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Arial" charset="0"/>
            <a:ea typeface="SimSun"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 typeface="Arial" charset="0"/>
          <a:buNone/>
          <a:tabLst/>
          <a:defRPr kumimoji="0" lang="zh-CN" altLang="zh-CN" sz="1800" b="0" i="0" u="none" strike="noStrike" cap="none" normalizeH="0" baseline="0">
            <a:ln>
              <a:noFill/>
            </a:ln>
            <a:solidFill>
              <a:schemeClr val="tx1"/>
            </a:solidFill>
            <a:effectLst/>
            <a:latin typeface="Arial" charset="0"/>
            <a:ea typeface="SimSun" charset="-122"/>
          </a:defRPr>
        </a:defPPr>
      </a:lstStyle>
    </a:lnDef>
  </a:objectDefaults>
  <a:extraClrSchemeLst/>
  <a:extLst>
    <a:ext uri="{05A4C25C-085E-4340-85A3-A5531E510DB2}">
      <thm15:themeFamily xmlns:thm15="http://schemas.microsoft.com/office/thememl/2012/main" name="主题1" id="{EC4B3FA6-A1D9-1746-AAE3-05308020B3F9}" vid="{5DBB473C-7503-274A-9388-F1CC2EDE27DE}"/>
    </a:ext>
  </a:extLst>
</a:theme>
</file>

<file path=ppt/theme/theme2.xml><?xml version="1.0" encoding="utf-8"?>
<a:theme xmlns:a="http://schemas.openxmlformats.org/drawingml/2006/main" name="内存数据库">
  <a:themeElements>
    <a:clrScheme name="中性">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中性">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dase-template" id="{4E211EF1-D95A-D64C-9ED1-6601A4C0F8B6}" vid="{AD042CDC-A080-844F-BD76-885BDE79E72F}"/>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主题1</Template>
  <TotalTime>10022</TotalTime>
  <Words>2846</Words>
  <Application>Microsoft Macintosh PowerPoint</Application>
  <PresentationFormat>宽屏</PresentationFormat>
  <Paragraphs>353</Paragraphs>
  <Slides>38</Slides>
  <Notes>30</Notes>
  <HiddenSlides>0</HiddenSlides>
  <MMClips>0</MMClips>
  <ScaleCrop>false</ScaleCrop>
  <HeadingPairs>
    <vt:vector size="6" baseType="variant">
      <vt:variant>
        <vt:lpstr>已用的字体</vt:lpstr>
      </vt:variant>
      <vt:variant>
        <vt:i4>16</vt:i4>
      </vt:variant>
      <vt:variant>
        <vt:lpstr>主题</vt:lpstr>
      </vt:variant>
      <vt:variant>
        <vt:i4>2</vt:i4>
      </vt:variant>
      <vt:variant>
        <vt:lpstr>幻灯片标题</vt:lpstr>
      </vt:variant>
      <vt:variant>
        <vt:i4>38</vt:i4>
      </vt:variant>
    </vt:vector>
  </HeadingPairs>
  <TitlesOfParts>
    <vt:vector size="56" baseType="lpstr">
      <vt:lpstr>SimHei</vt:lpstr>
      <vt:lpstr>SimHei</vt:lpstr>
      <vt:lpstr>宋体</vt:lpstr>
      <vt:lpstr>DejaVu Sans</vt:lpstr>
      <vt:lpstr>Lingoes Unicode</vt:lpstr>
      <vt:lpstr>Arial</vt:lpstr>
      <vt:lpstr>Arial Black</vt:lpstr>
      <vt:lpstr>Calibri</vt:lpstr>
      <vt:lpstr>Cambria Math</vt:lpstr>
      <vt:lpstr>Ebrima</vt:lpstr>
      <vt:lpstr>Garamond</vt:lpstr>
      <vt:lpstr>Iskoola Pota</vt:lpstr>
      <vt:lpstr>Times New Roman</vt:lpstr>
      <vt:lpstr>Tw Cen MT</vt:lpstr>
      <vt:lpstr>Wingdings</vt:lpstr>
      <vt:lpstr>Wingdings 2</vt:lpstr>
      <vt:lpstr>主题1</vt:lpstr>
      <vt:lpstr>内存数据库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young lewis</dc:creator>
  <cp:lastModifiedBy>young lewis</cp:lastModifiedBy>
  <cp:revision>151</cp:revision>
  <dcterms:created xsi:type="dcterms:W3CDTF">2019-04-30T01:48:08Z</dcterms:created>
  <dcterms:modified xsi:type="dcterms:W3CDTF">2019-06-04T02:49:59Z</dcterms:modified>
</cp:coreProperties>
</file>